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Lst>
  <p:notesMasterIdLst>
    <p:notesMasterId r:id="rId21"/>
  </p:notesMasterIdLst>
  <p:handoutMasterIdLst>
    <p:handoutMasterId r:id="rId22"/>
  </p:handoutMasterIdLst>
  <p:sldIdLst>
    <p:sldId id="259" r:id="rId6"/>
    <p:sldId id="299" r:id="rId7"/>
    <p:sldId id="310" r:id="rId8"/>
    <p:sldId id="311" r:id="rId9"/>
    <p:sldId id="329" r:id="rId10"/>
    <p:sldId id="330" r:id="rId11"/>
    <p:sldId id="340" r:id="rId12"/>
    <p:sldId id="315" r:id="rId13"/>
    <p:sldId id="332" r:id="rId14"/>
    <p:sldId id="331" r:id="rId15"/>
    <p:sldId id="322" r:id="rId16"/>
    <p:sldId id="338" r:id="rId17"/>
    <p:sldId id="341" r:id="rId18"/>
    <p:sldId id="256" r:id="rId19"/>
    <p:sldId id="335" r:id="rId20"/>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C3"/>
    <a:srgbClr val="F2D3E3"/>
    <a:srgbClr val="E1A0D9"/>
    <a:srgbClr val="78266F"/>
    <a:srgbClr val="B472B0"/>
    <a:srgbClr val="D291CB"/>
    <a:srgbClr val="904B8E"/>
    <a:srgbClr val="C482BE"/>
    <a:srgbClr val="CE6E21"/>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538010-C069-8EE1-4B00-0C1C616ACD4C}" v="7" dt="2025-09-15T12:24:17.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autoAdjust="0"/>
    <p:restoredTop sz="94660"/>
  </p:normalViewPr>
  <p:slideViewPr>
    <p:cSldViewPr snapToGrid="0">
      <p:cViewPr varScale="1">
        <p:scale>
          <a:sx n="101" d="100"/>
          <a:sy n="101" d="100"/>
        </p:scale>
        <p:origin x="366" y="108"/>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ourtney DWP Security - Benton Park View" userId="S::courtney.clayton@dwp.gov.uk::ad40e96b-81a7-4be6-abe5-713d56ae349b" providerId="AD" clId="Web-{C695B2DB-18BD-DC24-103E-C54A329E0F17}"/>
    <pc:docChg chg="modSld">
      <pc:chgData name="Clayton Courtney DWP Security - Benton Park View" userId="S::courtney.clayton@dwp.gov.uk::ad40e96b-81a7-4be6-abe5-713d56ae349b" providerId="AD" clId="Web-{C695B2DB-18BD-DC24-103E-C54A329E0F17}" dt="2025-09-02T13:15:23.463" v="1" actId="20577"/>
      <pc:docMkLst>
        <pc:docMk/>
      </pc:docMkLst>
      <pc:sldChg chg="modSp">
        <pc:chgData name="Clayton Courtney DWP Security - Benton Park View" userId="S::courtney.clayton@dwp.gov.uk::ad40e96b-81a7-4be6-abe5-713d56ae349b" providerId="AD" clId="Web-{C695B2DB-18BD-DC24-103E-C54A329E0F17}" dt="2025-09-02T13:08:41.299" v="0" actId="20577"/>
        <pc:sldMkLst>
          <pc:docMk/>
          <pc:sldMk cId="645224516" sldId="259"/>
        </pc:sldMkLst>
        <pc:spChg chg="mod">
          <ac:chgData name="Clayton Courtney DWP Security - Benton Park View" userId="S::courtney.clayton@dwp.gov.uk::ad40e96b-81a7-4be6-abe5-713d56ae349b" providerId="AD" clId="Web-{C695B2DB-18BD-DC24-103E-C54A329E0F17}" dt="2025-09-02T13:08:41.299" v="0" actId="20577"/>
          <ac:spMkLst>
            <pc:docMk/>
            <pc:sldMk cId="645224516" sldId="259"/>
            <ac:spMk id="2" creationId="{256208B0-B637-D99B-A25F-581C834A1AAE}"/>
          </ac:spMkLst>
        </pc:spChg>
      </pc:sldChg>
      <pc:sldChg chg="modSp">
        <pc:chgData name="Clayton Courtney DWP Security - Benton Park View" userId="S::courtney.clayton@dwp.gov.uk::ad40e96b-81a7-4be6-abe5-713d56ae349b" providerId="AD" clId="Web-{C695B2DB-18BD-DC24-103E-C54A329E0F17}" dt="2025-09-02T13:15:23.463" v="1" actId="20577"/>
        <pc:sldMkLst>
          <pc:docMk/>
          <pc:sldMk cId="4058258964" sldId="334"/>
        </pc:sldMkLst>
      </pc:sldChg>
    </pc:docChg>
  </pc:docChgLst>
  <pc:docChgLst>
    <pc:chgData name="Clayton Courtney DWP Security - Benton Park View" userId="S::courtney.clayton@dwp.gov.uk::ad40e96b-81a7-4be6-abe5-713d56ae349b" providerId="AD" clId="Web-{D6538010-C069-8EE1-4B00-0C1C616ACD4C}"/>
    <pc:docChg chg="modSld">
      <pc:chgData name="Clayton Courtney DWP Security - Benton Park View" userId="S::courtney.clayton@dwp.gov.uk::ad40e96b-81a7-4be6-abe5-713d56ae349b" providerId="AD" clId="Web-{D6538010-C069-8EE1-4B00-0C1C616ACD4C}" dt="2025-09-15T12:24:16.407" v="5" actId="20577"/>
      <pc:docMkLst>
        <pc:docMk/>
      </pc:docMkLst>
      <pc:sldChg chg="modSp">
        <pc:chgData name="Clayton Courtney DWP Security - Benton Park View" userId="S::courtney.clayton@dwp.gov.uk::ad40e96b-81a7-4be6-abe5-713d56ae349b" providerId="AD" clId="Web-{D6538010-C069-8EE1-4B00-0C1C616ACD4C}" dt="2025-09-15T12:24:16.407" v="5" actId="20577"/>
        <pc:sldMkLst>
          <pc:docMk/>
          <pc:sldMk cId="3049335471" sldId="256"/>
        </pc:sldMkLst>
        <pc:spChg chg="mod">
          <ac:chgData name="Clayton Courtney DWP Security - Benton Park View" userId="S::courtney.clayton@dwp.gov.uk::ad40e96b-81a7-4be6-abe5-713d56ae349b" providerId="AD" clId="Web-{D6538010-C069-8EE1-4B00-0C1C616ACD4C}" dt="2025-09-15T12:24:16.407" v="5" actId="20577"/>
          <ac:spMkLst>
            <pc:docMk/>
            <pc:sldMk cId="3049335471" sldId="256"/>
            <ac:spMk id="2" creationId="{791F6E89-7385-1571-D31E-8107204A5E2D}"/>
          </ac:spMkLst>
        </pc:spChg>
      </pc:sldChg>
      <pc:sldChg chg="modSp">
        <pc:chgData name="Clayton Courtney DWP Security - Benton Park View" userId="S::courtney.clayton@dwp.gov.uk::ad40e96b-81a7-4be6-abe5-713d56ae349b" providerId="AD" clId="Web-{D6538010-C069-8EE1-4B00-0C1C616ACD4C}" dt="2025-09-15T12:24:10.266" v="3" actId="20577"/>
        <pc:sldMkLst>
          <pc:docMk/>
          <pc:sldMk cId="4206063841" sldId="341"/>
        </pc:sldMkLst>
        <pc:spChg chg="mod">
          <ac:chgData name="Clayton Courtney DWP Security - Benton Park View" userId="S::courtney.clayton@dwp.gov.uk::ad40e96b-81a7-4be6-abe5-713d56ae349b" providerId="AD" clId="Web-{D6538010-C069-8EE1-4B00-0C1C616ACD4C}" dt="2025-09-15T12:24:10.266" v="3" actId="20577"/>
          <ac:spMkLst>
            <pc:docMk/>
            <pc:sldMk cId="4206063841" sldId="341"/>
            <ac:spMk id="2" creationId="{791F6E89-7385-1571-D31E-8107204A5E2D}"/>
          </ac:spMkLst>
        </pc:spChg>
      </pc:sldChg>
    </pc:docChg>
  </pc:docChgLst>
  <pc:docChgLst>
    <pc:chgData name="Atuk Zeynep DWP SECURITY AND DATA PROTECTION" userId="4b4e0ceb-0332-4bad-8017-38b7f4906daa" providerId="ADAL" clId="{48B2EB6E-F3E1-419E-B9E6-290BB31781B0}"/>
    <pc:docChg chg="custSel addSld delSld modSld sldOrd">
      <pc:chgData name="Atuk Zeynep DWP SECURITY AND DATA PROTECTION" userId="4b4e0ceb-0332-4bad-8017-38b7f4906daa" providerId="ADAL" clId="{48B2EB6E-F3E1-419E-B9E6-290BB31781B0}" dt="2025-09-12T10:59:57.321" v="132"/>
      <pc:docMkLst>
        <pc:docMk/>
      </pc:docMkLst>
      <pc:sldChg chg="modSp mod modAnim">
        <pc:chgData name="Atuk Zeynep DWP SECURITY AND DATA PROTECTION" userId="4b4e0ceb-0332-4bad-8017-38b7f4906daa" providerId="ADAL" clId="{48B2EB6E-F3E1-419E-B9E6-290BB31781B0}" dt="2025-09-12T10:59:57.321" v="132"/>
        <pc:sldMkLst>
          <pc:docMk/>
          <pc:sldMk cId="3049335471" sldId="256"/>
        </pc:sldMkLst>
        <pc:picChg chg="mod">
          <ac:chgData name="Atuk Zeynep DWP SECURITY AND DATA PROTECTION" userId="4b4e0ceb-0332-4bad-8017-38b7f4906daa" providerId="ADAL" clId="{48B2EB6E-F3E1-419E-B9E6-290BB31781B0}" dt="2025-09-12T10:59:19.222" v="130" actId="1035"/>
          <ac:picMkLst>
            <pc:docMk/>
            <pc:sldMk cId="3049335471" sldId="256"/>
            <ac:picMk id="5" creationId="{CFF5ED6F-C413-86B1-1F2C-7B52077A9396}"/>
          </ac:picMkLst>
        </pc:picChg>
      </pc:sldChg>
      <pc:sldChg chg="del">
        <pc:chgData name="Atuk Zeynep DWP SECURITY AND DATA PROTECTION" userId="4b4e0ceb-0332-4bad-8017-38b7f4906daa" providerId="ADAL" clId="{48B2EB6E-F3E1-419E-B9E6-290BB31781B0}" dt="2025-09-12T10:58:31.686" v="120" actId="47"/>
        <pc:sldMkLst>
          <pc:docMk/>
          <pc:sldMk cId="4058258964" sldId="334"/>
        </pc:sldMkLst>
      </pc:sldChg>
      <pc:sldChg chg="del">
        <pc:chgData name="Atuk Zeynep DWP SECURITY AND DATA PROTECTION" userId="4b4e0ceb-0332-4bad-8017-38b7f4906daa" providerId="ADAL" clId="{48B2EB6E-F3E1-419E-B9E6-290BB31781B0}" dt="2025-09-12T10:58:29.348" v="119" actId="47"/>
        <pc:sldMkLst>
          <pc:docMk/>
          <pc:sldMk cId="1535398340" sldId="336"/>
        </pc:sldMkLst>
      </pc:sldChg>
      <pc:sldChg chg="addSp delSp modSp add mod ord delAnim modAnim">
        <pc:chgData name="Atuk Zeynep DWP SECURITY AND DATA PROTECTION" userId="4b4e0ceb-0332-4bad-8017-38b7f4906daa" providerId="ADAL" clId="{48B2EB6E-F3E1-419E-B9E6-290BB31781B0}" dt="2025-09-12T10:53:44.639" v="118" actId="13244"/>
        <pc:sldMkLst>
          <pc:docMk/>
          <pc:sldMk cId="4206063841" sldId="341"/>
        </pc:sldMkLst>
        <pc:spChg chg="ord">
          <ac:chgData name="Atuk Zeynep DWP SECURITY AND DATA PROTECTION" userId="4b4e0ceb-0332-4bad-8017-38b7f4906daa" providerId="ADAL" clId="{48B2EB6E-F3E1-419E-B9E6-290BB31781B0}" dt="2025-09-12T10:53:44.639" v="118" actId="13244"/>
          <ac:spMkLst>
            <pc:docMk/>
            <pc:sldMk cId="4206063841" sldId="341"/>
            <ac:spMk id="2" creationId="{791F6E89-7385-1571-D31E-8107204A5E2D}"/>
          </ac:spMkLst>
        </pc:spChg>
        <pc:spChg chg="mod">
          <ac:chgData name="Atuk Zeynep DWP SECURITY AND DATA PROTECTION" userId="4b4e0ceb-0332-4bad-8017-38b7f4906daa" providerId="ADAL" clId="{48B2EB6E-F3E1-419E-B9E6-290BB31781B0}" dt="2025-09-12T10:51:40.287" v="3"/>
          <ac:spMkLst>
            <pc:docMk/>
            <pc:sldMk cId="4206063841" sldId="341"/>
            <ac:spMk id="3" creationId="{DEEE87A7-09D3-D084-FFA3-7BF0F2332164}"/>
          </ac:spMkLst>
        </pc:spChg>
        <pc:picChg chg="add mod">
          <ac:chgData name="Atuk Zeynep DWP SECURITY AND DATA PROTECTION" userId="4b4e0ceb-0332-4bad-8017-38b7f4906daa" providerId="ADAL" clId="{48B2EB6E-F3E1-419E-B9E6-290BB31781B0}" dt="2025-09-12T10:53:23.088" v="117" actId="962"/>
          <ac:picMkLst>
            <pc:docMk/>
            <pc:sldMk cId="4206063841" sldId="341"/>
            <ac:picMk id="8" creationId="{0EFC85AC-5669-F9FF-F768-A4A9A7CF555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15/09/2025</a:t>
            </a:fld>
            <a:endParaRPr lang="en-GB"/>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49757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1078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47600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46279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44958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775773"/>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762563"/>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749353"/>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736143"/>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722933"/>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751872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54586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5271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7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81372" y="-316752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81372" y="-2318129"/>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81372" y="-1468735"/>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81372" y="-6193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81373" y="23005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81374" y="107944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26358" y="159484"/>
            <a:ext cx="610870" cy="608209"/>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26358" y="1008878"/>
            <a:ext cx="610870" cy="608209"/>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26358" y="1858272"/>
            <a:ext cx="610870" cy="608209"/>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26358" y="2707666"/>
            <a:ext cx="610870" cy="608209"/>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26358" y="3557060"/>
            <a:ext cx="610870" cy="608209"/>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26358" y="4406454"/>
            <a:ext cx="610870" cy="608209"/>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 name="Text Placeholder 35">
            <a:extLst>
              <a:ext uri="{FF2B5EF4-FFF2-40B4-BE49-F238E27FC236}">
                <a16:creationId xmlns:a16="http://schemas.microsoft.com/office/drawing/2014/main" id="{8D2505B0-7682-4B90-E219-6ECA789D40CD}"/>
              </a:ext>
            </a:extLst>
          </p:cNvPr>
          <p:cNvSpPr>
            <a:spLocks noGrp="1"/>
          </p:cNvSpPr>
          <p:nvPr>
            <p:ph type="body" sz="quarter" idx="33"/>
          </p:nvPr>
        </p:nvSpPr>
        <p:spPr bwMode="white">
          <a:xfrm rot="16200000">
            <a:off x="8181374" y="19288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5" name="Text Placeholder 30">
            <a:extLst>
              <a:ext uri="{FF2B5EF4-FFF2-40B4-BE49-F238E27FC236}">
                <a16:creationId xmlns:a16="http://schemas.microsoft.com/office/drawing/2014/main" id="{1CA3B2B9-7A5B-5EB4-261F-C578E24E1D9F}"/>
              </a:ext>
            </a:extLst>
          </p:cNvPr>
          <p:cNvSpPr>
            <a:spLocks noGrp="1"/>
          </p:cNvSpPr>
          <p:nvPr>
            <p:ph type="body" sz="quarter" idx="34" hasCustomPrompt="1"/>
          </p:nvPr>
        </p:nvSpPr>
        <p:spPr>
          <a:xfrm>
            <a:off x="5026358" y="5255848"/>
            <a:ext cx="610870" cy="608209"/>
          </a:xfrm>
          <a:prstGeom prst="ellipse">
            <a:avLst/>
          </a:prstGeom>
          <a:ln w="31750">
            <a:solidFill>
              <a:schemeClr val="accent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6" name="Text Placeholder 35">
            <a:extLst>
              <a:ext uri="{FF2B5EF4-FFF2-40B4-BE49-F238E27FC236}">
                <a16:creationId xmlns:a16="http://schemas.microsoft.com/office/drawing/2014/main" id="{BE71F420-8F96-83C5-6E30-1BD99904A116}"/>
              </a:ext>
            </a:extLst>
          </p:cNvPr>
          <p:cNvSpPr>
            <a:spLocks noGrp="1"/>
          </p:cNvSpPr>
          <p:nvPr>
            <p:ph type="body" sz="quarter" idx="35"/>
          </p:nvPr>
        </p:nvSpPr>
        <p:spPr bwMode="white">
          <a:xfrm rot="16200000">
            <a:off x="8164095" y="277823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7" name="Text Placeholder 30">
            <a:extLst>
              <a:ext uri="{FF2B5EF4-FFF2-40B4-BE49-F238E27FC236}">
                <a16:creationId xmlns:a16="http://schemas.microsoft.com/office/drawing/2014/main" id="{787514D2-A8A6-2491-9B87-68F4281AE5C7}"/>
              </a:ext>
            </a:extLst>
          </p:cNvPr>
          <p:cNvSpPr>
            <a:spLocks noGrp="1"/>
          </p:cNvSpPr>
          <p:nvPr>
            <p:ph type="body" sz="quarter" idx="36" hasCustomPrompt="1"/>
          </p:nvPr>
        </p:nvSpPr>
        <p:spPr>
          <a:xfrm>
            <a:off x="5009079" y="6105244"/>
            <a:ext cx="610870" cy="608209"/>
          </a:xfrm>
          <a:prstGeom prst="ellipse">
            <a:avLst/>
          </a:prstGeom>
          <a:ln w="31750">
            <a:solidFill>
              <a:srgbClr val="00206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8" name="Oval 7">
            <a:extLst>
              <a:ext uri="{FF2B5EF4-FFF2-40B4-BE49-F238E27FC236}">
                <a16:creationId xmlns:a16="http://schemas.microsoft.com/office/drawing/2014/main" id="{C1FD8E58-A34A-F76B-35D2-01DF7F790841}"/>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4">
            <a:extLst>
              <a:ext uri="{FF2B5EF4-FFF2-40B4-BE49-F238E27FC236}">
                <a16:creationId xmlns:a16="http://schemas.microsoft.com/office/drawing/2014/main" id="{60AB1D3F-838D-1B9A-DDBB-1F48E134B79C}"/>
              </a:ext>
            </a:extLst>
          </p:cNvPr>
          <p:cNvSpPr>
            <a:spLocks noGrp="1"/>
          </p:cNvSpPr>
          <p:nvPr>
            <p:ph type="body" sz="quarter" idx="37"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10" name="Freeform: Shape 9">
            <a:extLst>
              <a:ext uri="{FF2B5EF4-FFF2-40B4-BE49-F238E27FC236}">
                <a16:creationId xmlns:a16="http://schemas.microsoft.com/office/drawing/2014/main" id="{C8CD6A5C-E475-3C84-7615-28DFE0D6061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1919559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a:t>Click icon to add picture</a:t>
            </a:r>
            <a:endParaRPr lang="en-GB"/>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3.xml"/><Relationship Id="rId21" Type="http://schemas.openxmlformats.org/officeDocument/2006/relationships/slideLayout" Target="../slideLayouts/slideLayout28.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63" Type="http://schemas.openxmlformats.org/officeDocument/2006/relationships/slideLayout" Target="../slideLayouts/slideLayout70.xml"/><Relationship Id="rId68" Type="http://schemas.openxmlformats.org/officeDocument/2006/relationships/slideLayout" Target="../slideLayouts/slideLayout75.xml"/><Relationship Id="rId7" Type="http://schemas.openxmlformats.org/officeDocument/2006/relationships/slideLayout" Target="../slideLayouts/slideLayout14.xml"/><Relationship Id="rId71" Type="http://schemas.openxmlformats.org/officeDocument/2006/relationships/oleObject" Target="../embeddings/oleObject2.bin"/><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slideLayout" Target="../slideLayouts/slideLayout60.xml"/><Relationship Id="rId58" Type="http://schemas.openxmlformats.org/officeDocument/2006/relationships/slideLayout" Target="../slideLayouts/slideLayout65.xml"/><Relationship Id="rId66" Type="http://schemas.openxmlformats.org/officeDocument/2006/relationships/slideLayout" Target="../slideLayouts/slideLayout73.xml"/><Relationship Id="rId5" Type="http://schemas.openxmlformats.org/officeDocument/2006/relationships/slideLayout" Target="../slideLayouts/slideLayout12.xml"/><Relationship Id="rId61" Type="http://schemas.openxmlformats.org/officeDocument/2006/relationships/slideLayout" Target="../slideLayouts/slideLayout68.xml"/><Relationship Id="rId19" Type="http://schemas.openxmlformats.org/officeDocument/2006/relationships/slideLayout" Target="../slideLayouts/slideLayout2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56" Type="http://schemas.openxmlformats.org/officeDocument/2006/relationships/slideLayout" Target="../slideLayouts/slideLayout63.xml"/><Relationship Id="rId64" Type="http://schemas.openxmlformats.org/officeDocument/2006/relationships/slideLayout" Target="../slideLayouts/slideLayout71.xml"/><Relationship Id="rId69" Type="http://schemas.openxmlformats.org/officeDocument/2006/relationships/theme" Target="../theme/theme2.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72" Type="http://schemas.openxmlformats.org/officeDocument/2006/relationships/image" Target="../media/image6.emf"/><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59" Type="http://schemas.openxmlformats.org/officeDocument/2006/relationships/slideLayout" Target="../slideLayouts/slideLayout66.xml"/><Relationship Id="rId67" Type="http://schemas.openxmlformats.org/officeDocument/2006/relationships/slideLayout" Target="../slideLayouts/slideLayout74.xml"/><Relationship Id="rId20" Type="http://schemas.openxmlformats.org/officeDocument/2006/relationships/slideLayout" Target="../slideLayouts/slideLayout27.xml"/><Relationship Id="rId41" Type="http://schemas.openxmlformats.org/officeDocument/2006/relationships/slideLayout" Target="../slideLayouts/slideLayout48.xml"/><Relationship Id="rId54" Type="http://schemas.openxmlformats.org/officeDocument/2006/relationships/slideLayout" Target="../slideLayouts/slideLayout61.xml"/><Relationship Id="rId62" Type="http://schemas.openxmlformats.org/officeDocument/2006/relationships/slideLayout" Target="../slideLayouts/slideLayout69.xml"/><Relationship Id="rId70" Type="http://schemas.openxmlformats.org/officeDocument/2006/relationships/tags" Target="../tags/tag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slideLayout" Target="../slideLayouts/slideLayout64.xml"/><Relationship Id="rId10" Type="http://schemas.openxmlformats.org/officeDocument/2006/relationships/slideLayout" Target="../slideLayouts/slideLayout17.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60" Type="http://schemas.openxmlformats.org/officeDocument/2006/relationships/slideLayout" Target="../slideLayouts/slideLayout67.xml"/><Relationship Id="rId65" Type="http://schemas.openxmlformats.org/officeDocument/2006/relationships/slideLayout" Target="../slideLayouts/slideLayout7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9" Type="http://schemas.openxmlformats.org/officeDocument/2006/relationships/slideLayout" Target="../slideLayouts/slideLayout46.xml"/><Relationship Id="rId34" Type="http://schemas.openxmlformats.org/officeDocument/2006/relationships/slideLayout" Target="../slideLayouts/slideLayout41.xml"/><Relationship Id="rId50" Type="http://schemas.openxmlformats.org/officeDocument/2006/relationships/slideLayout" Target="../slideLayouts/slideLayout57.xml"/><Relationship Id="rId55"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15/09/2025</a:t>
            </a:fld>
            <a:endParaRPr lang="en-GB"/>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a:p>
        </p:txBody>
      </p:sp>
      <p:sp>
        <p:nvSpPr>
          <p:cNvPr id="13" name="TextBox 12">
            <a:extLst>
              <a:ext uri="{FF2B5EF4-FFF2-40B4-BE49-F238E27FC236}">
                <a16:creationId xmlns:a16="http://schemas.microsoft.com/office/drawing/2014/main" id="{2F024347-2134-AA7F-1C19-4CE6ED34C7EB}"/>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4DB17657-F793-C5D5-AAF5-B240A6F219F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4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70"/>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425" imgH="424" progId="TCLayout.ActiveDocument.1">
                  <p:embed/>
                </p:oleObj>
              </mc:Choice>
              <mc:Fallback>
                <p:oleObj name="think-cell Slide" r:id="rId71"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15/09/2025</a:t>
            </a:fld>
            <a:endParaRPr lang="en-GB"/>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a:t>To edit the footer go to Insert &gt; Header and Footer. Click Apply to All</a:t>
            </a:r>
            <a:endParaRPr lang="en-GB"/>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a:p>
        </p:txBody>
      </p:sp>
      <p:sp>
        <p:nvSpPr>
          <p:cNvPr id="14" name="TextBox 13">
            <a:extLst>
              <a:ext uri="{FF2B5EF4-FFF2-40B4-BE49-F238E27FC236}">
                <a16:creationId xmlns:a16="http://schemas.microsoft.com/office/drawing/2014/main" id="{3C428C22-D9ED-4AD8-472E-6FAE21BBA02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0A02747F-A0D8-9D93-E225-D9E27528A684}"/>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840" r:id="rId19"/>
    <p:sldLayoutId id="2147483790" r:id="rId20"/>
    <p:sldLayoutId id="2147483829" r:id="rId21"/>
    <p:sldLayoutId id="2147483837" r:id="rId22"/>
    <p:sldLayoutId id="2147483839" r:id="rId23"/>
    <p:sldLayoutId id="2147483678" r:id="rId24"/>
    <p:sldLayoutId id="2147483652" r:id="rId25"/>
    <p:sldLayoutId id="2147483709" r:id="rId26"/>
    <p:sldLayoutId id="2147483656" r:id="rId27"/>
    <p:sldLayoutId id="2147483710" r:id="rId28"/>
    <p:sldLayoutId id="2147483712" r:id="rId29"/>
    <p:sldLayoutId id="2147483711" r:id="rId30"/>
    <p:sldLayoutId id="2147483680" r:id="rId31"/>
    <p:sldLayoutId id="2147483833" r:id="rId32"/>
    <p:sldLayoutId id="2147483834" r:id="rId33"/>
    <p:sldLayoutId id="2147483836" r:id="rId34"/>
    <p:sldLayoutId id="2147483835" r:id="rId35"/>
    <p:sldLayoutId id="2147483689" r:id="rId36"/>
    <p:sldLayoutId id="2147483746" r:id="rId37"/>
    <p:sldLayoutId id="2147483747" r:id="rId38"/>
    <p:sldLayoutId id="2147483748" r:id="rId39"/>
    <p:sldLayoutId id="2147483749" r:id="rId40"/>
    <p:sldLayoutId id="2147483791" r:id="rId41"/>
    <p:sldLayoutId id="2147483792" r:id="rId42"/>
    <p:sldLayoutId id="2147483793" r:id="rId43"/>
    <p:sldLayoutId id="2147483794" r:id="rId44"/>
    <p:sldLayoutId id="2147483795" r:id="rId45"/>
    <p:sldLayoutId id="2147483687" r:id="rId46"/>
    <p:sldLayoutId id="2147483843" r:id="rId47"/>
    <p:sldLayoutId id="2147483675" r:id="rId48"/>
    <p:sldLayoutId id="2147483676" r:id="rId49"/>
    <p:sldLayoutId id="2147483688" r:id="rId50"/>
    <p:sldLayoutId id="2147483719" r:id="rId51"/>
    <p:sldLayoutId id="2147483817" r:id="rId52"/>
    <p:sldLayoutId id="2147483713" r:id="rId53"/>
    <p:sldLayoutId id="2147483818" r:id="rId54"/>
    <p:sldLayoutId id="2147483671" r:id="rId55"/>
    <p:sldLayoutId id="2147483842" r:id="rId56"/>
    <p:sldLayoutId id="2147483827" r:id="rId57"/>
    <p:sldLayoutId id="2147483828" r:id="rId58"/>
    <p:sldLayoutId id="2147483655" r:id="rId59"/>
    <p:sldLayoutId id="2147483751" r:id="rId60"/>
    <p:sldLayoutId id="2147483757" r:id="rId61"/>
    <p:sldLayoutId id="2147483758" r:id="rId62"/>
    <p:sldLayoutId id="2147483759" r:id="rId63"/>
    <p:sldLayoutId id="2147483780" r:id="rId64"/>
    <p:sldLayoutId id="2147483781" r:id="rId65"/>
    <p:sldLayoutId id="2147483760" r:id="rId66"/>
    <p:sldLayoutId id="2147483761" r:id="rId67"/>
    <p:sldLayoutId id="2147483673"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security.gov.uk/services-resources/gsecs/security-education-and-awareness-centre-seac/campaigns/share-with-care/" TargetMode="Externa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hyperlink" Target="https://www.openaccessgovernment.org/processes-procurement-governance-management-system-process-flow/155429/" TargetMode="External"/><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FD77D7-FD74-BDB8-D566-12067D05A0E5}"/>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Information Asset Owner Training Refresh</a:t>
            </a:r>
          </a:p>
        </p:txBody>
      </p:sp>
      <p:sp>
        <p:nvSpPr>
          <p:cNvPr id="2" name="Text Placeholder 1">
            <a:extLst>
              <a:ext uri="{FF2B5EF4-FFF2-40B4-BE49-F238E27FC236}">
                <a16:creationId xmlns:a16="http://schemas.microsoft.com/office/drawing/2014/main" id="{256208B0-B637-D99B-A25F-581C834A1AAE}"/>
              </a:ext>
            </a:extLst>
          </p:cNvPr>
          <p:cNvSpPr>
            <a:spLocks noGrp="1"/>
          </p:cNvSpPr>
          <p:nvPr>
            <p:ph type="body" sz="quarter" idx="10"/>
          </p:nvPr>
        </p:nvSpPr>
        <p:spPr/>
        <p:txBody>
          <a:bodyPr vert="horz" lIns="91440" tIns="45720" rIns="91440" bIns="45720" rtlCol="0" anchor="t">
            <a:normAutofit/>
          </a:bodyPr>
          <a:lstStyle/>
          <a:p>
            <a:pPr marL="0" indent="0">
              <a:buNone/>
            </a:pPr>
            <a:r>
              <a:rPr lang="en-GB" dirty="0">
                <a:latin typeface="Arial"/>
                <a:cs typeface="Arial"/>
              </a:rPr>
              <a:t>Chapter 8: Security Incidents &amp; Data breaches </a:t>
            </a:r>
          </a:p>
          <a:p>
            <a:pPr marL="0" indent="0">
              <a:buNone/>
            </a:pPr>
            <a:endParaRPr lang="en-GB"/>
          </a:p>
          <a:p>
            <a:pPr marL="0" indent="0">
              <a:buNone/>
            </a:pPr>
            <a:endParaRPr lang="en-GB"/>
          </a:p>
        </p:txBody>
      </p:sp>
    </p:spTree>
    <p:extLst>
      <p:ext uri="{BB962C8B-B14F-4D97-AF65-F5344CB8AC3E}">
        <p14:creationId xmlns:p14="http://schemas.microsoft.com/office/powerpoint/2010/main" val="64522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592C3-188D-B80B-2FC6-09E3A7A701B2}"/>
              </a:ext>
            </a:extLst>
          </p:cNvPr>
          <p:cNvSpPr>
            <a:spLocks noGrp="1"/>
          </p:cNvSpPr>
          <p:nvPr>
            <p:ph type="title"/>
          </p:nvPr>
        </p:nvSpPr>
        <p:spPr/>
        <p:txBody>
          <a:bodyPr/>
          <a:lstStyle/>
          <a:p>
            <a:r>
              <a:rPr lang="en-GB"/>
              <a:t>How to avoid incidents and breaches (1)</a:t>
            </a:r>
          </a:p>
        </p:txBody>
      </p:sp>
      <p:sp>
        <p:nvSpPr>
          <p:cNvPr id="6" name="Text Placeholder 5">
            <a:extLst>
              <a:ext uri="{FF2B5EF4-FFF2-40B4-BE49-F238E27FC236}">
                <a16:creationId xmlns:a16="http://schemas.microsoft.com/office/drawing/2014/main" id="{8395F1AB-9861-1816-0725-D7A264E6A163}"/>
              </a:ext>
            </a:extLst>
          </p:cNvPr>
          <p:cNvSpPr>
            <a:spLocks noGrp="1"/>
          </p:cNvSpPr>
          <p:nvPr>
            <p:ph type="body" sz="quarter" idx="13"/>
          </p:nvPr>
        </p:nvSpPr>
        <p:spPr>
          <a:xfrm>
            <a:off x="515939" y="1078417"/>
            <a:ext cx="11160124" cy="372647"/>
          </a:xfrm>
        </p:spPr>
        <p:txBody>
          <a:bodyPr>
            <a:noAutofit/>
          </a:bodyPr>
          <a:lstStyle/>
          <a:p>
            <a:r>
              <a:rPr lang="en-GB"/>
              <a:t>These incidents could have been avoided. So, what action can you take to prevent these types of security breaches?</a:t>
            </a:r>
          </a:p>
        </p:txBody>
      </p:sp>
      <p:sp>
        <p:nvSpPr>
          <p:cNvPr id="2" name="Text Placeholder 1">
            <a:extLst>
              <a:ext uri="{FF2B5EF4-FFF2-40B4-BE49-F238E27FC236}">
                <a16:creationId xmlns:a16="http://schemas.microsoft.com/office/drawing/2014/main" id="{11720104-A35E-7F5B-F12D-FFAB1A8CA738}"/>
              </a:ext>
            </a:extLst>
          </p:cNvPr>
          <p:cNvSpPr>
            <a:spLocks noGrp="1"/>
          </p:cNvSpPr>
          <p:nvPr>
            <p:ph type="body" sz="quarter" idx="26"/>
          </p:nvPr>
        </p:nvSpPr>
        <p:spPr>
          <a:xfrm>
            <a:off x="518317" y="2090058"/>
            <a:ext cx="3517900" cy="3162792"/>
          </a:xfrm>
          <a:solidFill>
            <a:srgbClr val="FFE4C3"/>
          </a:solidFill>
          <a:effectLst>
            <a:outerShdw blurRad="50800" dist="38100" dir="2700000" algn="tl" rotWithShape="0">
              <a:prstClr val="black">
                <a:alpha val="40000"/>
              </a:prstClr>
            </a:outerShdw>
          </a:effectLst>
        </p:spPr>
        <p:txBody>
          <a:bodyPr lIns="108000" tIns="180000" rIns="108000">
            <a:normAutofit/>
          </a:bodyPr>
          <a:lstStyle/>
          <a:p>
            <a:r>
              <a:rPr lang="en-GB"/>
              <a:t>1. Ensure staff within your area of responsibility understand the process for disposal of sensitive information securely and follow your organisation’s procedures for secure shredding of waste or secure disposal.  If sensitive information is left unattended it should be stored away securely and reported immediately to security.</a:t>
            </a:r>
          </a:p>
        </p:txBody>
      </p:sp>
      <p:sp>
        <p:nvSpPr>
          <p:cNvPr id="3" name="Text Placeholder 2">
            <a:extLst>
              <a:ext uri="{FF2B5EF4-FFF2-40B4-BE49-F238E27FC236}">
                <a16:creationId xmlns:a16="http://schemas.microsoft.com/office/drawing/2014/main" id="{8A9C4BEF-637F-C4A8-F657-80750420DD25}"/>
              </a:ext>
            </a:extLst>
          </p:cNvPr>
          <p:cNvSpPr>
            <a:spLocks noGrp="1"/>
          </p:cNvSpPr>
          <p:nvPr>
            <p:ph type="body" sz="quarter" idx="46"/>
          </p:nvPr>
        </p:nvSpPr>
        <p:spPr>
          <a:xfrm>
            <a:off x="4337050" y="2090058"/>
            <a:ext cx="3517900" cy="3162792"/>
          </a:xfrm>
          <a:solidFill>
            <a:srgbClr val="FFE4C3"/>
          </a:solidFill>
          <a:effectLst>
            <a:outerShdw blurRad="50800" dist="38100" dir="2700000" algn="tl" rotWithShape="0">
              <a:prstClr val="black">
                <a:alpha val="40000"/>
              </a:prstClr>
            </a:outerShdw>
          </a:effectLst>
        </p:spPr>
        <p:txBody>
          <a:bodyPr lIns="108000" tIns="180000" rIns="108000">
            <a:normAutofit/>
          </a:bodyPr>
          <a:lstStyle/>
          <a:p>
            <a:r>
              <a:rPr lang="en-GB"/>
              <a:t>2. Ensure staff within your area of responsibility understand they must never share official information on unauthorised platforms or systems. If information is shared accidentally on an insecure platform, the incident should be reported immediately to security.</a:t>
            </a:r>
          </a:p>
          <a:p>
            <a:endParaRPr lang="en-GB"/>
          </a:p>
        </p:txBody>
      </p:sp>
      <p:sp>
        <p:nvSpPr>
          <p:cNvPr id="4" name="Text Placeholder 3">
            <a:extLst>
              <a:ext uri="{FF2B5EF4-FFF2-40B4-BE49-F238E27FC236}">
                <a16:creationId xmlns:a16="http://schemas.microsoft.com/office/drawing/2014/main" id="{1870BA58-297C-F885-9BC0-F3890F1F8809}"/>
              </a:ext>
            </a:extLst>
          </p:cNvPr>
          <p:cNvSpPr>
            <a:spLocks noGrp="1"/>
          </p:cNvSpPr>
          <p:nvPr>
            <p:ph type="body" sz="quarter" idx="48"/>
          </p:nvPr>
        </p:nvSpPr>
        <p:spPr>
          <a:xfrm>
            <a:off x="8155783" y="2090058"/>
            <a:ext cx="3517900" cy="3162792"/>
          </a:xfrm>
          <a:solidFill>
            <a:srgbClr val="FFE4C3"/>
          </a:solidFill>
          <a:effectLst>
            <a:outerShdw blurRad="50800" dist="38100" dir="2700000" algn="tl" rotWithShape="0">
              <a:prstClr val="black">
                <a:alpha val="40000"/>
              </a:prstClr>
            </a:outerShdw>
          </a:effectLst>
        </p:spPr>
        <p:txBody>
          <a:bodyPr lIns="108000" tIns="180000" rIns="108000">
            <a:normAutofit/>
          </a:bodyPr>
          <a:lstStyle/>
          <a:p>
            <a:r>
              <a:rPr lang="en-GB"/>
              <a:t>3. Ensure staff within your area of responsibility handle information securely based on its classification and the ‘need to know’ principle and apply vigilance to always report potential breaches to security as soon as they become aware of them.	</a:t>
            </a:r>
          </a:p>
          <a:p>
            <a:endParaRPr lang="en-GB"/>
          </a:p>
        </p:txBody>
      </p:sp>
      <p:pic>
        <p:nvPicPr>
          <p:cNvPr id="10" name="Graphic 9">
            <a:extLst>
              <a:ext uri="{FF2B5EF4-FFF2-40B4-BE49-F238E27FC236}">
                <a16:creationId xmlns:a16="http://schemas.microsoft.com/office/drawing/2014/main" id="{12EE9613-7834-B7AA-489C-D40B9055782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03190" y="4558254"/>
            <a:ext cx="634806" cy="634806"/>
          </a:xfrm>
          <a:prstGeom prst="rect">
            <a:avLst/>
          </a:prstGeom>
        </p:spPr>
      </p:pic>
      <p:pic>
        <p:nvPicPr>
          <p:cNvPr id="11" name="Graphic 10">
            <a:extLst>
              <a:ext uri="{FF2B5EF4-FFF2-40B4-BE49-F238E27FC236}">
                <a16:creationId xmlns:a16="http://schemas.microsoft.com/office/drawing/2014/main" id="{7B772ABD-800E-35D3-26F2-AD29A01C8B5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5949" y="4470050"/>
            <a:ext cx="723009" cy="723009"/>
          </a:xfrm>
          <a:prstGeom prst="rect">
            <a:avLst/>
          </a:prstGeom>
        </p:spPr>
      </p:pic>
      <p:pic>
        <p:nvPicPr>
          <p:cNvPr id="12" name="Graphic 11">
            <a:extLst>
              <a:ext uri="{FF2B5EF4-FFF2-40B4-BE49-F238E27FC236}">
                <a16:creationId xmlns:a16="http://schemas.microsoft.com/office/drawing/2014/main" id="{47DB9B75-D5BB-525B-DB4B-3EC5AC135C0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b="19321"/>
          <a:stretch>
            <a:fillRect/>
          </a:stretch>
        </p:blipFill>
        <p:spPr>
          <a:xfrm>
            <a:off x="10684106" y="4392667"/>
            <a:ext cx="992075" cy="800392"/>
          </a:xfrm>
          <a:prstGeom prst="rect">
            <a:avLst/>
          </a:prstGeom>
        </p:spPr>
      </p:pic>
    </p:spTree>
    <p:extLst>
      <p:ext uri="{BB962C8B-B14F-4D97-AF65-F5344CB8AC3E}">
        <p14:creationId xmlns:p14="http://schemas.microsoft.com/office/powerpoint/2010/main" val="60178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56740-7094-72DC-E095-E4DC5A0FFAC7}"/>
              </a:ext>
            </a:extLst>
          </p:cNvPr>
          <p:cNvSpPr>
            <a:spLocks noGrp="1"/>
          </p:cNvSpPr>
          <p:nvPr>
            <p:ph type="title"/>
          </p:nvPr>
        </p:nvSpPr>
        <p:spPr>
          <a:xfrm>
            <a:off x="518319" y="512764"/>
            <a:ext cx="7862006" cy="550767"/>
          </a:xfrm>
        </p:spPr>
        <p:txBody>
          <a:bodyPr anchor="t">
            <a:noAutofit/>
          </a:bodyPr>
          <a:lstStyle/>
          <a:p>
            <a:r>
              <a:rPr lang="en-GB"/>
              <a:t>How to avoid incidents and breaches (2)</a:t>
            </a:r>
          </a:p>
        </p:txBody>
      </p:sp>
      <p:sp>
        <p:nvSpPr>
          <p:cNvPr id="5" name="Text Placeholder 4">
            <a:extLst>
              <a:ext uri="{FF2B5EF4-FFF2-40B4-BE49-F238E27FC236}">
                <a16:creationId xmlns:a16="http://schemas.microsoft.com/office/drawing/2014/main" id="{D2B4F284-3C4C-FCA3-E349-320F7B3C29CB}"/>
              </a:ext>
            </a:extLst>
          </p:cNvPr>
          <p:cNvSpPr>
            <a:spLocks noGrp="1"/>
          </p:cNvSpPr>
          <p:nvPr>
            <p:ph type="body" sz="quarter" idx="15"/>
          </p:nvPr>
        </p:nvSpPr>
        <p:spPr>
          <a:xfrm>
            <a:off x="515940" y="1038225"/>
            <a:ext cx="7084144" cy="372647"/>
          </a:xfrm>
        </p:spPr>
        <p:txBody>
          <a:bodyPr anchor="ctr">
            <a:normAutofit/>
          </a:bodyPr>
          <a:lstStyle/>
          <a:p>
            <a:r>
              <a:rPr lang="en-GB"/>
              <a:t>Sharing information safely </a:t>
            </a:r>
          </a:p>
        </p:txBody>
      </p:sp>
      <p:sp>
        <p:nvSpPr>
          <p:cNvPr id="3" name="Text Placeholder 2">
            <a:extLst>
              <a:ext uri="{FF2B5EF4-FFF2-40B4-BE49-F238E27FC236}">
                <a16:creationId xmlns:a16="http://schemas.microsoft.com/office/drawing/2014/main" id="{0500632C-F118-5DD9-2096-D64273C624F4}"/>
              </a:ext>
            </a:extLst>
          </p:cNvPr>
          <p:cNvSpPr>
            <a:spLocks noGrp="1"/>
          </p:cNvSpPr>
          <p:nvPr>
            <p:ph type="body" sz="quarter" idx="14"/>
          </p:nvPr>
        </p:nvSpPr>
        <p:spPr>
          <a:xfrm>
            <a:off x="515940" y="1438753"/>
            <a:ext cx="6035172" cy="4799212"/>
          </a:xfrm>
        </p:spPr>
        <p:txBody>
          <a:bodyPr>
            <a:noAutofit/>
          </a:bodyPr>
          <a:lstStyle/>
          <a:p>
            <a:pPr>
              <a:spcBef>
                <a:spcPts val="0"/>
              </a:spcBef>
              <a:spcAft>
                <a:spcPts val="0"/>
              </a:spcAft>
            </a:pPr>
            <a:r>
              <a:rPr lang="en-GB" sz="1600"/>
              <a:t>Some actions staff can take to ensure they are sharing information safely include: </a:t>
            </a:r>
          </a:p>
          <a:p>
            <a:pPr>
              <a:spcBef>
                <a:spcPts val="0"/>
              </a:spcBef>
              <a:spcAft>
                <a:spcPts val="0"/>
              </a:spcAft>
            </a:pPr>
            <a:endParaRPr lang="en-GB" sz="1600" b="0"/>
          </a:p>
          <a:p>
            <a:pPr marL="285750" indent="-285750">
              <a:buSzPct val="120000"/>
              <a:buFont typeface="Wingdings" panose="05000000000000000000" pitchFamily="2" charset="2"/>
              <a:buChar char="ü"/>
            </a:pPr>
            <a:r>
              <a:rPr lang="en-GB" sz="1600" b="0"/>
              <a:t>Check for hidden data in attachments</a:t>
            </a:r>
          </a:p>
          <a:p>
            <a:pPr marL="285750" indent="-285750">
              <a:buSzPct val="120000"/>
              <a:buFont typeface="Wingdings" panose="05000000000000000000" pitchFamily="2" charset="2"/>
              <a:buChar char="ü"/>
            </a:pPr>
            <a:r>
              <a:rPr lang="en-GB" sz="1600" b="0"/>
              <a:t>Check the recipients are correct and that they are authorised to receive the information</a:t>
            </a:r>
          </a:p>
          <a:p>
            <a:pPr marL="285750" indent="-285750">
              <a:buSzPct val="120000"/>
              <a:buFont typeface="Wingdings" panose="05000000000000000000" pitchFamily="2" charset="2"/>
              <a:buChar char="ü"/>
            </a:pPr>
            <a:r>
              <a:rPr lang="en-GB" sz="1600" b="0"/>
              <a:t>When emailing multiple recipients, use bulk email services, mail merge, or secure data transfer services where available </a:t>
            </a:r>
          </a:p>
          <a:p>
            <a:pPr marL="285750" indent="-285750">
              <a:buSzPct val="120000"/>
              <a:buFont typeface="Wingdings" panose="05000000000000000000" pitchFamily="2" charset="2"/>
              <a:buChar char="ü"/>
            </a:pPr>
            <a:r>
              <a:rPr lang="en-GB" sz="1600" b="0"/>
              <a:t>Always check sending emails to the correct recipient and be extremely careful when using the blind copy function (BCC)</a:t>
            </a:r>
          </a:p>
          <a:p>
            <a:pPr marL="285750" indent="-285750">
              <a:buSzPct val="120000"/>
              <a:buFont typeface="Wingdings" panose="05000000000000000000" pitchFamily="2" charset="2"/>
              <a:buChar char="ü"/>
            </a:pPr>
            <a:r>
              <a:rPr lang="en-GB" sz="1600" b="0"/>
              <a:t>Do not use the BCC copy when sending sensitive information to multiple recipients via email. Consider sending individual emails instead</a:t>
            </a:r>
          </a:p>
          <a:p>
            <a:pPr marL="285750" indent="-285750">
              <a:spcBef>
                <a:spcPts val="0"/>
              </a:spcBef>
              <a:spcAft>
                <a:spcPts val="0"/>
              </a:spcAft>
              <a:buSzPct val="120000"/>
              <a:buFont typeface="Wingdings" panose="05000000000000000000" pitchFamily="2" charset="2"/>
              <a:buChar char="ü"/>
            </a:pPr>
            <a:endParaRPr lang="en-GB" sz="1600" b="0"/>
          </a:p>
          <a:p>
            <a:pPr>
              <a:spcBef>
                <a:spcPts val="0"/>
              </a:spcBef>
              <a:spcAft>
                <a:spcPts val="0"/>
              </a:spcAft>
            </a:pPr>
            <a:r>
              <a:rPr lang="en-GB" sz="1600"/>
              <a:t>For further information regarding how staff can share securely visit the </a:t>
            </a:r>
            <a:r>
              <a:rPr lang="en-GB" sz="1600" u="sng">
                <a:solidFill>
                  <a:srgbClr val="000000"/>
                </a:solidFill>
                <a:effectLst/>
                <a:ea typeface="Arial" panose="020B06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 </a:t>
            </a:r>
            <a:r>
              <a:rPr lang="en-GB" sz="1600" u="sng">
                <a:solidFill>
                  <a:schemeClr val="tx2">
                    <a:lumMod val="50000"/>
                    <a:lumOff val="50000"/>
                  </a:schemeClr>
                </a:solidFill>
                <a:effectLst/>
                <a:ea typeface="Arial" panose="020B06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Share with Care</a:t>
            </a:r>
            <a:r>
              <a:rPr lang="en-GB" sz="1600" u="sng">
                <a:solidFill>
                  <a:schemeClr val="tx2">
                    <a:lumMod val="50000"/>
                    <a:lumOff val="50000"/>
                  </a:schemeClr>
                </a:solidFill>
                <a:effectLst/>
                <a:ea typeface="Arial" panose="020B0604020202020204" pitchFamily="34" charset="0"/>
                <a:cs typeface="Aptos" panose="020B0004020202020204" pitchFamily="34" charset="0"/>
              </a:rPr>
              <a:t> website</a:t>
            </a:r>
            <a:endParaRPr lang="en-GB" sz="1600">
              <a:solidFill>
                <a:schemeClr val="tx2">
                  <a:lumMod val="50000"/>
                  <a:lumOff val="50000"/>
                </a:schemeClr>
              </a:solidFill>
            </a:endParaRPr>
          </a:p>
          <a:p>
            <a:pPr>
              <a:spcBef>
                <a:spcPts val="0"/>
              </a:spcBef>
              <a:spcAft>
                <a:spcPts val="0"/>
              </a:spcAft>
            </a:pPr>
            <a:endParaRPr lang="en-GB" sz="1600"/>
          </a:p>
          <a:p>
            <a:pPr>
              <a:spcBef>
                <a:spcPts val="0"/>
              </a:spcBef>
              <a:spcAft>
                <a:spcPts val="0"/>
              </a:spcAft>
            </a:pPr>
            <a:endParaRPr lang="en-GB" sz="1600"/>
          </a:p>
        </p:txBody>
      </p:sp>
      <p:pic>
        <p:nvPicPr>
          <p:cNvPr id="7" name="Picture Placeholder 6" descr="Close up of checklist">
            <a:extLst>
              <a:ext uri="{FF2B5EF4-FFF2-40B4-BE49-F238E27FC236}">
                <a16:creationId xmlns:a16="http://schemas.microsoft.com/office/drawing/2014/main" id="{4EE70550-E538-A1B6-D8E2-9B3D2FC2D3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536" r="-1" b="-1"/>
          <a:stretch>
            <a:fillRect/>
          </a:stretch>
        </p:blipFill>
        <p:spPr>
          <a:xfrm>
            <a:off x="6886778" y="1010344"/>
            <a:ext cx="4796608" cy="4799212"/>
          </a:xfrm>
          <a:noFill/>
        </p:spPr>
      </p:pic>
    </p:spTree>
    <p:extLst>
      <p:ext uri="{BB962C8B-B14F-4D97-AF65-F5344CB8AC3E}">
        <p14:creationId xmlns:p14="http://schemas.microsoft.com/office/powerpoint/2010/main" val="3948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B83387-252B-9C84-556D-9547BDC575BD}"/>
              </a:ext>
            </a:extLst>
          </p:cNvPr>
          <p:cNvSpPr>
            <a:spLocks noGrp="1"/>
          </p:cNvSpPr>
          <p:nvPr>
            <p:ph type="title"/>
          </p:nvPr>
        </p:nvSpPr>
        <p:spPr/>
        <p:txBody>
          <a:bodyPr>
            <a:normAutofit fontScale="90000"/>
          </a:bodyPr>
          <a:lstStyle/>
          <a:p>
            <a:r>
              <a:rPr lang="en-GB"/>
              <a:t>Reporting &amp; Managing Incidents and Breaches</a:t>
            </a:r>
          </a:p>
        </p:txBody>
      </p:sp>
      <p:sp>
        <p:nvSpPr>
          <p:cNvPr id="8" name="Text Placeholder 4">
            <a:extLst>
              <a:ext uri="{FF2B5EF4-FFF2-40B4-BE49-F238E27FC236}">
                <a16:creationId xmlns:a16="http://schemas.microsoft.com/office/drawing/2014/main" id="{62A3C1C2-BE7D-9E17-B4DE-2AB99A1B40A9}"/>
              </a:ext>
            </a:extLst>
          </p:cNvPr>
          <p:cNvSpPr txBox="1">
            <a:spLocks/>
          </p:cNvSpPr>
          <p:nvPr/>
        </p:nvSpPr>
        <p:spPr>
          <a:xfrm>
            <a:off x="511703" y="1454999"/>
            <a:ext cx="7374997" cy="888152"/>
          </a:xfrm>
          <a:prstGeom prst="roundRect">
            <a:avLst>
              <a:gd name="adj" fmla="val 7642"/>
            </a:avLst>
          </a:prstGeom>
          <a:solidFill>
            <a:srgbClr val="FFE4C3"/>
          </a:solidFill>
          <a:effectLst>
            <a:outerShdw blurRad="50800" dist="38100" dir="2700000" algn="tl" rotWithShape="0">
              <a:prstClr val="black">
                <a:alpha val="40000"/>
              </a:prstClr>
            </a:outerShdw>
          </a:effectLst>
        </p:spPr>
        <p:txBody>
          <a:bodyPr lIns="108000" tIns="3600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1600" b="0"/>
              <a:t>Staff should understand their responsibilities and what they need to do in their department to report a potential incident or breach. Any breaches involving personal information must also be reported to the data protection team.</a:t>
            </a:r>
          </a:p>
        </p:txBody>
      </p:sp>
      <p:sp>
        <p:nvSpPr>
          <p:cNvPr id="9" name="Text Placeholder 4">
            <a:extLst>
              <a:ext uri="{FF2B5EF4-FFF2-40B4-BE49-F238E27FC236}">
                <a16:creationId xmlns:a16="http://schemas.microsoft.com/office/drawing/2014/main" id="{E8D4EE7B-2744-9E5C-AAE0-61FE01364803}"/>
              </a:ext>
            </a:extLst>
          </p:cNvPr>
          <p:cNvSpPr txBox="1">
            <a:spLocks/>
          </p:cNvSpPr>
          <p:nvPr/>
        </p:nvSpPr>
        <p:spPr>
          <a:xfrm>
            <a:off x="511703" y="2486027"/>
            <a:ext cx="7374997" cy="3914774"/>
          </a:xfrm>
          <a:prstGeom prst="roundRect">
            <a:avLst>
              <a:gd name="adj" fmla="val 4656"/>
            </a:avLst>
          </a:prstGeom>
          <a:solidFill>
            <a:srgbClr val="F2D3E3"/>
          </a:solidFill>
          <a:effectLst>
            <a:outerShdw blurRad="50800" dist="38100" dir="2700000" algn="tl" rotWithShape="0">
              <a:prstClr val="black">
                <a:alpha val="40000"/>
              </a:prstClr>
            </a:outerShdw>
          </a:effectLst>
        </p:spPr>
        <p:txBody>
          <a:bodyPr lIns="108000" tIns="36000" rIns="91440" bIns="45720" anchor="t"/>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1600" dirty="0"/>
              <a:t>Managing incidents and breaches: </a:t>
            </a:r>
          </a:p>
          <a:p>
            <a:pPr>
              <a:spcBef>
                <a:spcPts val="0"/>
              </a:spcBef>
              <a:spcAft>
                <a:spcPts val="0"/>
              </a:spcAft>
            </a:pPr>
            <a:r>
              <a:rPr lang="en-GB" sz="1600" b="0" dirty="0"/>
              <a:t>An organisation needs a well-established Incident Response Plan to manage breaches and security incidents effectively, aiming to prevent further damage. </a:t>
            </a:r>
          </a:p>
          <a:p>
            <a:pPr>
              <a:spcBef>
                <a:spcPts val="0"/>
              </a:spcBef>
              <a:spcAft>
                <a:spcPts val="0"/>
              </a:spcAft>
            </a:pPr>
            <a:endParaRPr lang="en-GB" sz="1600" b="0" dirty="0"/>
          </a:p>
          <a:p>
            <a:pPr>
              <a:spcBef>
                <a:spcPts val="0"/>
              </a:spcBef>
              <a:spcAft>
                <a:spcPts val="0"/>
              </a:spcAft>
            </a:pPr>
            <a:r>
              <a:rPr lang="en-GB" sz="1600" b="0" dirty="0"/>
              <a:t>Each organisation follows its own process for breach-reporting and investigation between the Data Protection Officer (DPO), cyber, and security teams. Many breaches may involve personal data, cyber elements, or physical components, adding complexity to their nature.</a:t>
            </a:r>
          </a:p>
          <a:p>
            <a:pPr>
              <a:spcBef>
                <a:spcPts val="0"/>
              </a:spcBef>
              <a:spcAft>
                <a:spcPts val="0"/>
              </a:spcAft>
            </a:pPr>
            <a:endParaRPr lang="en-GB" sz="1600" b="0" dirty="0"/>
          </a:p>
          <a:p>
            <a:pPr>
              <a:spcBef>
                <a:spcPts val="0"/>
              </a:spcBef>
              <a:spcAft>
                <a:spcPts val="0"/>
              </a:spcAft>
            </a:pPr>
            <a:r>
              <a:rPr lang="en-GB" sz="1600" b="0" dirty="0"/>
              <a:t>Therefore, it is essential for an IAO to ensure collaboration between these teams, especially during incident investigations, to gain a comprehensive understanding of the breach's cause and implement measures to mitigate future incidents. Effective incident response requires cooperation between the teams, with clearly defined roles and responsibilities to handle incidents and learn from them for future prevention.</a:t>
            </a:r>
          </a:p>
        </p:txBody>
      </p:sp>
      <p:pic>
        <p:nvPicPr>
          <p:cNvPr id="17" name="Picture Placeholder 16" descr="A person typing on a computer.">
            <a:extLst>
              <a:ext uri="{FF2B5EF4-FFF2-40B4-BE49-F238E27FC236}">
                <a16:creationId xmlns:a16="http://schemas.microsoft.com/office/drawing/2014/main" id="{066A21DB-3CBC-28AE-A45B-2AFB061E33F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306" r="28306"/>
          <a:stretch>
            <a:fillRect/>
          </a:stretch>
        </p:blipFill>
        <p:spPr>
          <a:xfrm>
            <a:off x="8097520" y="0"/>
            <a:ext cx="4094479" cy="6858000"/>
          </a:xfrm>
        </p:spPr>
      </p:pic>
    </p:spTree>
    <p:extLst>
      <p:ext uri="{BB962C8B-B14F-4D97-AF65-F5344CB8AC3E}">
        <p14:creationId xmlns:p14="http://schemas.microsoft.com/office/powerpoint/2010/main" val="24386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p:txBody>
          <a:bodyPr>
            <a:normAutofit/>
          </a:bodyPr>
          <a:lstStyle/>
          <a:p>
            <a:r>
              <a:rPr lang="en-GB" dirty="0"/>
              <a:t>Scenario 4:</a:t>
            </a:r>
          </a:p>
        </p:txBody>
      </p:sp>
      <p:sp>
        <p:nvSpPr>
          <p:cNvPr id="4" name="Text Placeholder 3">
            <a:extLst>
              <a:ext uri="{FF2B5EF4-FFF2-40B4-BE49-F238E27FC236}">
                <a16:creationId xmlns:a16="http://schemas.microsoft.com/office/drawing/2014/main" id="{50D160C2-2F92-E473-3519-FA018143A3D5}"/>
              </a:ext>
            </a:extLst>
          </p:cNvPr>
          <p:cNvSpPr>
            <a:spLocks noGrp="1"/>
          </p:cNvSpPr>
          <p:nvPr>
            <p:ph type="body" sz="quarter" idx="15"/>
          </p:nvPr>
        </p:nvSpPr>
        <p:spPr>
          <a:xfrm>
            <a:off x="517721" y="1063531"/>
            <a:ext cx="8351693" cy="372647"/>
          </a:xfrm>
        </p:spPr>
        <p:txBody>
          <a:bodyPr/>
          <a:lstStyle/>
          <a:p>
            <a:r>
              <a:rPr lang="en-GB"/>
              <a:t>Video</a:t>
            </a:r>
          </a:p>
        </p:txBody>
      </p:sp>
      <p:pic>
        <p:nvPicPr>
          <p:cNvPr id="8" name="Scenario 4. Security incidents &amp; data breaches. An-1080p-250911 (Chapter 8)" descr="Scenario 4. Security incidents &amp; data breaches video">
            <a:hlinkClick r:id="" action="ppaction://media"/>
            <a:extLst>
              <a:ext uri="{FF2B5EF4-FFF2-40B4-BE49-F238E27FC236}">
                <a16:creationId xmlns:a16="http://schemas.microsoft.com/office/drawing/2014/main" id="{0EFC85AC-5669-F9FF-F768-A4A9A7CF5553}"/>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710719" y="2203450"/>
            <a:ext cx="4553432" cy="2561207"/>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image to play the Video.</a:t>
            </a:r>
            <a:endParaRPr lang="en-US" dirty="0"/>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dirty="0">
              <a:cs typeface="Arial"/>
            </a:endParaRPr>
          </a:p>
        </p:txBody>
      </p:sp>
    </p:spTree>
    <p:extLst>
      <p:ext uri="{BB962C8B-B14F-4D97-AF65-F5344CB8AC3E}">
        <p14:creationId xmlns:p14="http://schemas.microsoft.com/office/powerpoint/2010/main" val="42060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p:txBody>
          <a:bodyPr>
            <a:normAutofit/>
          </a:bodyPr>
          <a:lstStyle/>
          <a:p>
            <a:r>
              <a:rPr lang="en-GB"/>
              <a:t>Summary of key learning</a:t>
            </a:r>
          </a:p>
        </p:txBody>
      </p:sp>
      <p:sp>
        <p:nvSpPr>
          <p:cNvPr id="4" name="Text Placeholder 3">
            <a:extLst>
              <a:ext uri="{FF2B5EF4-FFF2-40B4-BE49-F238E27FC236}">
                <a16:creationId xmlns:a16="http://schemas.microsoft.com/office/drawing/2014/main" id="{50D160C2-2F92-E473-3519-FA018143A3D5}"/>
              </a:ext>
            </a:extLst>
          </p:cNvPr>
          <p:cNvSpPr>
            <a:spLocks noGrp="1"/>
          </p:cNvSpPr>
          <p:nvPr>
            <p:ph type="body" sz="quarter" idx="15"/>
          </p:nvPr>
        </p:nvSpPr>
        <p:spPr>
          <a:xfrm>
            <a:off x="517721" y="1063531"/>
            <a:ext cx="8351693" cy="372647"/>
          </a:xfrm>
        </p:spPr>
        <p:txBody>
          <a:bodyPr/>
          <a:lstStyle/>
          <a:p>
            <a:r>
              <a:rPr lang="en-GB"/>
              <a:t>Video</a:t>
            </a:r>
          </a:p>
        </p:txBody>
      </p:sp>
      <p:pic>
        <p:nvPicPr>
          <p:cNvPr id="5" name="Chapter 8. Security Incidents and Data Breaches (final draft)-1080p-250723" descr="Chapter 8. Security Incidents and Data Breaches Video">
            <a:hlinkClick r:id="" action="ppaction://media"/>
            <a:extLst>
              <a:ext uri="{FF2B5EF4-FFF2-40B4-BE49-F238E27FC236}">
                <a16:creationId xmlns:a16="http://schemas.microsoft.com/office/drawing/2014/main" id="{CFF5ED6F-C413-86B1-1F2C-7B52077A9396}"/>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57226" y="2134393"/>
            <a:ext cx="4661074" cy="2647157"/>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a:t>Click on the image to play the Video.</a:t>
            </a:r>
            <a:endParaRPr lang="en-US"/>
          </a:p>
          <a:p>
            <a:endParaRPr lang="en-GB" b="0" dirty="0"/>
          </a:p>
          <a:p>
            <a:r>
              <a:rPr lang="en-GB" b="0">
                <a:cs typeface="Arial"/>
              </a:rPr>
              <a:t>If the video doesn't open in full screen automatically, click the full screen icon (⛶) in the bottom-right corner of the video player to enlarge it.</a:t>
            </a:r>
            <a:br>
              <a:rPr lang="en-GB" b="0" dirty="0"/>
            </a:br>
            <a:br>
              <a:rPr lang="en-GB" b="0" dirty="0"/>
            </a:br>
            <a:r>
              <a:rPr lang="en-GB" b="0"/>
              <a:t>Once you have finished viewing the video click </a:t>
            </a:r>
            <a:r>
              <a:rPr lang="en-GB" b="0" dirty="0"/>
              <a:t>outside the image to move to the next slide.</a:t>
            </a:r>
            <a:endParaRPr lang="en-GB"/>
          </a:p>
        </p:txBody>
      </p:sp>
    </p:spTree>
    <p:extLst>
      <p:ext uri="{BB962C8B-B14F-4D97-AF65-F5344CB8AC3E}">
        <p14:creationId xmlns:p14="http://schemas.microsoft.com/office/powerpoint/2010/main" val="30493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D47500"/>
                </a:solidFill>
                <a:effectLst/>
                <a:uLnTx/>
                <a:uFillTx/>
                <a:latin typeface="Arial"/>
                <a:ea typeface="+mn-ea"/>
                <a:cs typeface="+mn-cs"/>
              </a:rPr>
              <a:t>Please start chapter 9</a:t>
            </a:r>
          </a:p>
        </p:txBody>
      </p:sp>
    </p:spTree>
    <p:extLst>
      <p:ext uri="{BB962C8B-B14F-4D97-AF65-F5344CB8AC3E}">
        <p14:creationId xmlns:p14="http://schemas.microsoft.com/office/powerpoint/2010/main" val="23091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B86C40-FE93-E502-26D7-3B305F6DD493}"/>
              </a:ext>
            </a:extLst>
          </p:cNvPr>
          <p:cNvSpPr>
            <a:spLocks noGrp="1"/>
          </p:cNvSpPr>
          <p:nvPr>
            <p:ph type="title"/>
          </p:nvPr>
        </p:nvSpPr>
        <p:spPr/>
        <p:txBody>
          <a:bodyPr>
            <a:normAutofit fontScale="90000"/>
          </a:bodyPr>
          <a:lstStyle/>
          <a:p>
            <a:r>
              <a:rPr lang="en-GB"/>
              <a:t>Security Incidents &amp; Data breaches </a:t>
            </a:r>
          </a:p>
        </p:txBody>
      </p:sp>
      <p:sp>
        <p:nvSpPr>
          <p:cNvPr id="2" name="Text Placeholder 1">
            <a:extLst>
              <a:ext uri="{FF2B5EF4-FFF2-40B4-BE49-F238E27FC236}">
                <a16:creationId xmlns:a16="http://schemas.microsoft.com/office/drawing/2014/main" id="{CCEC58AD-6D37-B3D7-4D2C-E133CE560DCC}"/>
              </a:ext>
            </a:extLst>
          </p:cNvPr>
          <p:cNvSpPr>
            <a:spLocks noGrp="1"/>
          </p:cNvSpPr>
          <p:nvPr>
            <p:ph type="body" sz="quarter" idx="27"/>
          </p:nvPr>
        </p:nvSpPr>
        <p:spPr/>
        <p:txBody>
          <a:bodyPr>
            <a:normAutofit fontScale="62500" lnSpcReduction="20000"/>
          </a:bodyPr>
          <a:lstStyle/>
          <a:p>
            <a:pPr marL="0" indent="0">
              <a:buNone/>
            </a:pPr>
            <a:endParaRPr lang="en-GB"/>
          </a:p>
          <a:p>
            <a:pPr marL="0" indent="0">
              <a:buNone/>
            </a:pPr>
            <a:r>
              <a:rPr lang="en-GB" b="1">
                <a:latin typeface="Arial" panose="020B0604020202020204" pitchFamily="34" charset="0"/>
                <a:cs typeface="Arial" panose="020B0604020202020204" pitchFamily="34" charset="0"/>
              </a:rPr>
              <a:t>Security Incidents &amp; Data breaches</a:t>
            </a:r>
          </a:p>
          <a:p>
            <a:pPr marL="0" indent="0">
              <a:buNone/>
            </a:pPr>
            <a:endParaRPr lang="en-GB"/>
          </a:p>
        </p:txBody>
      </p:sp>
      <p:sp>
        <p:nvSpPr>
          <p:cNvPr id="3" name="Text Placeholder 2">
            <a:extLst>
              <a:ext uri="{FF2B5EF4-FFF2-40B4-BE49-F238E27FC236}">
                <a16:creationId xmlns:a16="http://schemas.microsoft.com/office/drawing/2014/main" id="{BFD0FB7B-D8DD-2C1D-70E7-FC5DB83DA674}"/>
              </a:ext>
            </a:extLst>
          </p:cNvPr>
          <p:cNvSpPr>
            <a:spLocks noGrp="1"/>
          </p:cNvSpPr>
          <p:nvPr>
            <p:ph type="body" sz="quarter" idx="28"/>
          </p:nvPr>
        </p:nvSpPr>
        <p:spPr>
          <a:xfrm rot="16200000">
            <a:off x="8164094" y="-2337547"/>
            <a:ext cx="754555" cy="7266705"/>
          </a:xfrm>
        </p:spPr>
        <p:txBody>
          <a:bodyPr>
            <a:normAutofit/>
          </a:body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E6E8ED">
                    <a:lumMod val="10000"/>
                  </a:srgbClr>
                </a:solidFill>
                <a:effectLst/>
                <a:uLnTx/>
                <a:uFillTx/>
                <a:latin typeface="Arial"/>
                <a:ea typeface="+mn-ea"/>
                <a:cs typeface="+mn-cs"/>
              </a:rPr>
              <a:t>Examples of types of information &amp; cyber breaches  </a:t>
            </a:r>
          </a:p>
        </p:txBody>
      </p:sp>
      <p:sp>
        <p:nvSpPr>
          <p:cNvPr id="4" name="Text Placeholder 3">
            <a:extLst>
              <a:ext uri="{FF2B5EF4-FFF2-40B4-BE49-F238E27FC236}">
                <a16:creationId xmlns:a16="http://schemas.microsoft.com/office/drawing/2014/main" id="{23B87AB2-345D-A24B-C0F1-58F40AB7F71A}"/>
              </a:ext>
            </a:extLst>
          </p:cNvPr>
          <p:cNvSpPr>
            <a:spLocks noGrp="1"/>
          </p:cNvSpPr>
          <p:nvPr>
            <p:ph type="body" sz="quarter" idx="29"/>
          </p:nvPr>
        </p:nvSpPr>
        <p:spPr/>
        <p:txBody>
          <a:bodyPr>
            <a:normAutofit/>
          </a:bodyPr>
          <a:lstStyle/>
          <a:p>
            <a:pPr marL="0" indent="0">
              <a:buNone/>
            </a:pPr>
            <a:r>
              <a:rPr lang="en-GB" sz="1800" b="1">
                <a:latin typeface="Arial" panose="020B0604020202020204" pitchFamily="34" charset="0"/>
                <a:cs typeface="Arial" panose="020B0604020202020204" pitchFamily="34" charset="0"/>
              </a:rPr>
              <a:t>Examples of real-world breaches and incidents </a:t>
            </a:r>
          </a:p>
        </p:txBody>
      </p:sp>
      <p:sp>
        <p:nvSpPr>
          <p:cNvPr id="5" name="Text Placeholder 4">
            <a:extLst>
              <a:ext uri="{FF2B5EF4-FFF2-40B4-BE49-F238E27FC236}">
                <a16:creationId xmlns:a16="http://schemas.microsoft.com/office/drawing/2014/main" id="{750BE528-2634-001B-5906-86517C3F494A}"/>
              </a:ext>
            </a:extLst>
          </p:cNvPr>
          <p:cNvSpPr>
            <a:spLocks noGrp="1"/>
          </p:cNvSpPr>
          <p:nvPr>
            <p:ph type="body" sz="quarter" idx="30"/>
          </p:nvPr>
        </p:nvSpPr>
        <p:spPr>
          <a:xfrm rot="16200000">
            <a:off x="8181372" y="-645149"/>
            <a:ext cx="754555" cy="7266705"/>
          </a:xfrm>
        </p:spPr>
        <p:txBody>
          <a:bodyPr>
            <a:normAutofit/>
          </a:bodyPr>
          <a:lstStyle/>
          <a:p>
            <a:pPr marL="0" indent="0">
              <a:buNone/>
            </a:pPr>
            <a:r>
              <a:rPr lang="en-GB" sz="1800" b="1">
                <a:latin typeface="Arial" panose="020B0604020202020204" pitchFamily="34" charset="0"/>
                <a:cs typeface="Arial" panose="020B0604020202020204" pitchFamily="34" charset="0"/>
              </a:rPr>
              <a:t>Potential Impact and consequences of breaches</a:t>
            </a:r>
            <a:endParaRPr lang="en-GB" sz="1800"/>
          </a:p>
        </p:txBody>
      </p:sp>
      <p:sp>
        <p:nvSpPr>
          <p:cNvPr id="6" name="Text Placeholder 5">
            <a:extLst>
              <a:ext uri="{FF2B5EF4-FFF2-40B4-BE49-F238E27FC236}">
                <a16:creationId xmlns:a16="http://schemas.microsoft.com/office/drawing/2014/main" id="{B4370A92-655F-625F-5AF4-375C6ED6BE08}"/>
              </a:ext>
            </a:extLst>
          </p:cNvPr>
          <p:cNvSpPr>
            <a:spLocks noGrp="1"/>
          </p:cNvSpPr>
          <p:nvPr>
            <p:ph type="body" sz="quarter" idx="31"/>
          </p:nvPr>
        </p:nvSpPr>
        <p:spPr/>
        <p:txBody>
          <a:bodyPr>
            <a:normAutofit/>
          </a:bodyPr>
          <a:lstStyle/>
          <a:p>
            <a:pPr marL="0" indent="0">
              <a:buNone/>
            </a:pPr>
            <a:r>
              <a:rPr lang="en-GB" sz="1800" b="1">
                <a:latin typeface="Arial" panose="020B0604020202020204" pitchFamily="34" charset="0"/>
                <a:cs typeface="Arial" panose="020B0604020202020204" pitchFamily="34" charset="0"/>
              </a:rPr>
              <a:t>How to avoid incidents and breaches </a:t>
            </a:r>
          </a:p>
        </p:txBody>
      </p:sp>
      <p:sp>
        <p:nvSpPr>
          <p:cNvPr id="7" name="Text Placeholder 6">
            <a:extLst>
              <a:ext uri="{FF2B5EF4-FFF2-40B4-BE49-F238E27FC236}">
                <a16:creationId xmlns:a16="http://schemas.microsoft.com/office/drawing/2014/main" id="{59F97153-7222-782B-C6C4-111E7414B5CE}"/>
              </a:ext>
            </a:extLst>
          </p:cNvPr>
          <p:cNvSpPr>
            <a:spLocks noGrp="1"/>
          </p:cNvSpPr>
          <p:nvPr>
            <p:ph type="body" sz="quarter" idx="32"/>
          </p:nvPr>
        </p:nvSpPr>
        <p:spPr/>
        <p:txBody>
          <a:bodyPr>
            <a:normAutofit/>
          </a:bodyPr>
          <a:lstStyle/>
          <a:p>
            <a:pPr marL="0" indent="0">
              <a:buNone/>
            </a:pPr>
            <a:r>
              <a:rPr lang="en-GB" sz="1800" b="1">
                <a:latin typeface="Arial" panose="020B0604020202020204" pitchFamily="34" charset="0"/>
                <a:cs typeface="Arial" panose="020B0604020202020204" pitchFamily="34" charset="0"/>
              </a:rPr>
              <a:t>Reporting &amp; Managing Incidents and Breaches</a:t>
            </a:r>
          </a:p>
        </p:txBody>
      </p:sp>
      <p:sp>
        <p:nvSpPr>
          <p:cNvPr id="15" name="Text Placeholder 14">
            <a:extLst>
              <a:ext uri="{FF2B5EF4-FFF2-40B4-BE49-F238E27FC236}">
                <a16:creationId xmlns:a16="http://schemas.microsoft.com/office/drawing/2014/main" id="{52969E44-D207-3C17-BBA3-70D1D2DDDB1A}"/>
              </a:ext>
            </a:extLst>
          </p:cNvPr>
          <p:cNvSpPr>
            <a:spLocks noGrp="1"/>
          </p:cNvSpPr>
          <p:nvPr>
            <p:ph type="body" sz="quarter" idx="33"/>
          </p:nvPr>
        </p:nvSpPr>
        <p:spPr/>
        <p:txBody>
          <a:bodyPr>
            <a:normAutofit/>
          </a:bodyPr>
          <a:lstStyle/>
          <a:p>
            <a:pPr marL="0" indent="0">
              <a:buNone/>
            </a:pPr>
            <a:r>
              <a:rPr lang="en-GB" sz="1800" b="1">
                <a:latin typeface="Arial" panose="020B0604020202020204" pitchFamily="34" charset="0"/>
                <a:cs typeface="Arial" panose="020B0604020202020204" pitchFamily="34" charset="0"/>
              </a:rPr>
              <a:t>Scenario 4</a:t>
            </a:r>
          </a:p>
        </p:txBody>
      </p:sp>
      <p:sp>
        <p:nvSpPr>
          <p:cNvPr id="17" name="Text Placeholder 16">
            <a:extLst>
              <a:ext uri="{FF2B5EF4-FFF2-40B4-BE49-F238E27FC236}">
                <a16:creationId xmlns:a16="http://schemas.microsoft.com/office/drawing/2014/main" id="{7342405D-3696-D602-97F5-C62048BD4A0E}"/>
              </a:ext>
            </a:extLst>
          </p:cNvPr>
          <p:cNvSpPr>
            <a:spLocks noGrp="1"/>
          </p:cNvSpPr>
          <p:nvPr>
            <p:ph type="body" sz="quarter" idx="35"/>
          </p:nvPr>
        </p:nvSpPr>
        <p:spPr/>
        <p:txBody>
          <a:bodyPr>
            <a:normAutofit/>
          </a:bodyPr>
          <a:lstStyle/>
          <a:p>
            <a:pPr marL="0" indent="0">
              <a:buNone/>
            </a:pPr>
            <a:r>
              <a:rPr lang="en-GB" sz="1800" b="1">
                <a:latin typeface="Arial" panose="020B0604020202020204" pitchFamily="34" charset="0"/>
                <a:cs typeface="Arial" panose="020B0604020202020204" pitchFamily="34" charset="0"/>
              </a:rPr>
              <a:t>Summary of key learning points – Video</a:t>
            </a:r>
          </a:p>
        </p:txBody>
      </p:sp>
      <p:sp>
        <p:nvSpPr>
          <p:cNvPr id="19" name="Text Placeholder 18">
            <a:extLst>
              <a:ext uri="{FF2B5EF4-FFF2-40B4-BE49-F238E27FC236}">
                <a16:creationId xmlns:a16="http://schemas.microsoft.com/office/drawing/2014/main" id="{C0E26615-A49C-58ED-B00A-0B09C5EE444B}"/>
              </a:ext>
              <a:ext uri="{C183D7F6-B498-43B3-948B-1728B52AA6E4}">
                <adec:decorative xmlns:adec="http://schemas.microsoft.com/office/drawing/2017/decorative" val="1"/>
              </a:ext>
            </a:extLst>
          </p:cNvPr>
          <p:cNvSpPr>
            <a:spLocks noGrp="1"/>
          </p:cNvSpPr>
          <p:nvPr>
            <p:ph type="body" sz="quarter" idx="37"/>
          </p:nvPr>
        </p:nvSpPr>
        <p:spPr/>
        <p:txBody>
          <a:bodyPr/>
          <a:lstStyle/>
          <a:p>
            <a:pPr marL="0" indent="0">
              <a:buNone/>
            </a:pPr>
            <a:r>
              <a:rPr lang="en-GB"/>
              <a:t>08</a:t>
            </a:r>
          </a:p>
        </p:txBody>
      </p:sp>
      <p:sp>
        <p:nvSpPr>
          <p:cNvPr id="9" name="Text Placeholder 8">
            <a:extLst>
              <a:ext uri="{FF2B5EF4-FFF2-40B4-BE49-F238E27FC236}">
                <a16:creationId xmlns:a16="http://schemas.microsoft.com/office/drawing/2014/main" id="{56955D1F-D807-B0CF-D15A-8E517D9C3406}"/>
              </a:ext>
              <a:ext uri="{C183D7F6-B498-43B3-948B-1728B52AA6E4}">
                <adec:decorative xmlns:adec="http://schemas.microsoft.com/office/drawing/2017/decorative" val="1"/>
              </a:ext>
            </a:extLst>
          </p:cNvPr>
          <p:cNvSpPr>
            <a:spLocks noGrp="1"/>
          </p:cNvSpPr>
          <p:nvPr>
            <p:ph type="body" sz="quarter" idx="10"/>
          </p:nvPr>
        </p:nvSpPr>
        <p:spPr/>
        <p:txBody>
          <a:bodyPr>
            <a:normAutofit fontScale="85000" lnSpcReduction="10000"/>
          </a:bodyPr>
          <a:lstStyle/>
          <a:p>
            <a:pPr marL="0" indent="0">
              <a:buNone/>
            </a:pPr>
            <a:r>
              <a:rPr lang="en-GB"/>
              <a:t>01</a:t>
            </a:r>
          </a:p>
        </p:txBody>
      </p:sp>
      <p:sp>
        <p:nvSpPr>
          <p:cNvPr id="10" name="Text Placeholder 9">
            <a:extLst>
              <a:ext uri="{FF2B5EF4-FFF2-40B4-BE49-F238E27FC236}">
                <a16:creationId xmlns:a16="http://schemas.microsoft.com/office/drawing/2014/main" id="{B3E96CA7-C6F9-84B7-8F66-0D110989AFF8}"/>
              </a:ext>
              <a:ext uri="{C183D7F6-B498-43B3-948B-1728B52AA6E4}">
                <adec:decorative xmlns:adec="http://schemas.microsoft.com/office/drawing/2017/decorative" val="1"/>
              </a:ext>
            </a:extLst>
          </p:cNvPr>
          <p:cNvSpPr>
            <a:spLocks noGrp="1"/>
          </p:cNvSpPr>
          <p:nvPr>
            <p:ph type="body" sz="quarter" idx="11"/>
          </p:nvPr>
        </p:nvSpPr>
        <p:spPr/>
        <p:txBody>
          <a:bodyPr>
            <a:normAutofit fontScale="85000" lnSpcReduction="10000"/>
          </a:bodyPr>
          <a:lstStyle/>
          <a:p>
            <a:pPr marL="0" indent="0">
              <a:buNone/>
            </a:pPr>
            <a:r>
              <a:rPr lang="en-GB"/>
              <a:t>02</a:t>
            </a:r>
          </a:p>
        </p:txBody>
      </p:sp>
      <p:sp>
        <p:nvSpPr>
          <p:cNvPr id="11" name="Text Placeholder 10">
            <a:extLst>
              <a:ext uri="{FF2B5EF4-FFF2-40B4-BE49-F238E27FC236}">
                <a16:creationId xmlns:a16="http://schemas.microsoft.com/office/drawing/2014/main" id="{2A5162BD-A7B0-2F8E-C02A-12BFAB01F7C6}"/>
              </a:ext>
              <a:ext uri="{C183D7F6-B498-43B3-948B-1728B52AA6E4}">
                <adec:decorative xmlns:adec="http://schemas.microsoft.com/office/drawing/2017/decorative" val="1"/>
              </a:ext>
            </a:extLst>
          </p:cNvPr>
          <p:cNvSpPr>
            <a:spLocks noGrp="1"/>
          </p:cNvSpPr>
          <p:nvPr>
            <p:ph type="body" sz="quarter" idx="12"/>
          </p:nvPr>
        </p:nvSpPr>
        <p:spPr/>
        <p:txBody>
          <a:bodyPr>
            <a:normAutofit fontScale="85000" lnSpcReduction="10000"/>
          </a:bodyPr>
          <a:lstStyle/>
          <a:p>
            <a:pPr marL="0" indent="0">
              <a:buNone/>
            </a:pPr>
            <a:r>
              <a:rPr lang="en-GB"/>
              <a:t>03</a:t>
            </a:r>
          </a:p>
        </p:txBody>
      </p:sp>
      <p:sp>
        <p:nvSpPr>
          <p:cNvPr id="12" name="Text Placeholder 11">
            <a:extLst>
              <a:ext uri="{FF2B5EF4-FFF2-40B4-BE49-F238E27FC236}">
                <a16:creationId xmlns:a16="http://schemas.microsoft.com/office/drawing/2014/main" id="{938D0E1A-6AC8-228B-C223-62549C132A20}"/>
              </a:ext>
              <a:ext uri="{C183D7F6-B498-43B3-948B-1728B52AA6E4}">
                <adec:decorative xmlns:adec="http://schemas.microsoft.com/office/drawing/2017/decorative" val="1"/>
              </a:ext>
            </a:extLst>
          </p:cNvPr>
          <p:cNvSpPr>
            <a:spLocks noGrp="1"/>
          </p:cNvSpPr>
          <p:nvPr>
            <p:ph type="body" sz="quarter" idx="13"/>
          </p:nvPr>
        </p:nvSpPr>
        <p:spPr/>
        <p:txBody>
          <a:bodyPr>
            <a:normAutofit fontScale="85000" lnSpcReduction="10000"/>
          </a:bodyPr>
          <a:lstStyle/>
          <a:p>
            <a:pPr marL="0" indent="0">
              <a:buNone/>
            </a:pPr>
            <a:r>
              <a:rPr lang="en-GB"/>
              <a:t>04</a:t>
            </a:r>
          </a:p>
        </p:txBody>
      </p:sp>
      <p:sp>
        <p:nvSpPr>
          <p:cNvPr id="13" name="Text Placeholder 12">
            <a:extLst>
              <a:ext uri="{FF2B5EF4-FFF2-40B4-BE49-F238E27FC236}">
                <a16:creationId xmlns:a16="http://schemas.microsoft.com/office/drawing/2014/main" id="{817A80B7-FE36-6575-E819-2899F770D200}"/>
              </a:ext>
              <a:ext uri="{C183D7F6-B498-43B3-948B-1728B52AA6E4}">
                <adec:decorative xmlns:adec="http://schemas.microsoft.com/office/drawing/2017/decorative" val="1"/>
              </a:ext>
            </a:extLst>
          </p:cNvPr>
          <p:cNvSpPr>
            <a:spLocks noGrp="1"/>
          </p:cNvSpPr>
          <p:nvPr>
            <p:ph type="body" sz="quarter" idx="24"/>
          </p:nvPr>
        </p:nvSpPr>
        <p:spPr/>
        <p:txBody>
          <a:bodyPr>
            <a:normAutofit fontScale="85000" lnSpcReduction="10000"/>
          </a:bodyPr>
          <a:lstStyle/>
          <a:p>
            <a:pPr marL="0" indent="0">
              <a:buNone/>
            </a:pPr>
            <a:r>
              <a:rPr lang="en-GB"/>
              <a:t>05</a:t>
            </a:r>
          </a:p>
        </p:txBody>
      </p:sp>
      <p:sp>
        <p:nvSpPr>
          <p:cNvPr id="14" name="Text Placeholder 13">
            <a:extLst>
              <a:ext uri="{FF2B5EF4-FFF2-40B4-BE49-F238E27FC236}">
                <a16:creationId xmlns:a16="http://schemas.microsoft.com/office/drawing/2014/main" id="{400C9028-176F-E3E7-5B79-74E6938675C7}"/>
              </a:ext>
              <a:ext uri="{C183D7F6-B498-43B3-948B-1728B52AA6E4}">
                <adec:decorative xmlns:adec="http://schemas.microsoft.com/office/drawing/2017/decorative" val="1"/>
              </a:ext>
            </a:extLst>
          </p:cNvPr>
          <p:cNvSpPr>
            <a:spLocks noGrp="1"/>
          </p:cNvSpPr>
          <p:nvPr>
            <p:ph type="body" sz="quarter" idx="25"/>
          </p:nvPr>
        </p:nvSpPr>
        <p:spPr/>
        <p:txBody>
          <a:bodyPr>
            <a:normAutofit fontScale="85000" lnSpcReduction="10000"/>
          </a:bodyPr>
          <a:lstStyle/>
          <a:p>
            <a:pPr marL="0" indent="0">
              <a:buNone/>
            </a:pPr>
            <a:r>
              <a:rPr lang="en-GB"/>
              <a:t>06</a:t>
            </a:r>
          </a:p>
        </p:txBody>
      </p:sp>
      <p:sp>
        <p:nvSpPr>
          <p:cNvPr id="16" name="Text Placeholder 15">
            <a:extLst>
              <a:ext uri="{FF2B5EF4-FFF2-40B4-BE49-F238E27FC236}">
                <a16:creationId xmlns:a16="http://schemas.microsoft.com/office/drawing/2014/main" id="{6A0BB219-3F04-5066-70D5-26887455F462}"/>
              </a:ext>
              <a:ext uri="{C183D7F6-B498-43B3-948B-1728B52AA6E4}">
                <adec:decorative xmlns:adec="http://schemas.microsoft.com/office/drawing/2017/decorative" val="1"/>
              </a:ext>
            </a:extLst>
          </p:cNvPr>
          <p:cNvSpPr>
            <a:spLocks noGrp="1"/>
          </p:cNvSpPr>
          <p:nvPr>
            <p:ph type="body" sz="quarter" idx="34"/>
          </p:nvPr>
        </p:nvSpPr>
        <p:spPr/>
        <p:txBody>
          <a:bodyPr>
            <a:normAutofit fontScale="85000" lnSpcReduction="10000"/>
          </a:bodyPr>
          <a:lstStyle/>
          <a:p>
            <a:pPr marL="0" indent="0">
              <a:buNone/>
            </a:pPr>
            <a:r>
              <a:rPr lang="en-GB"/>
              <a:t>07</a:t>
            </a:r>
          </a:p>
        </p:txBody>
      </p:sp>
      <p:sp>
        <p:nvSpPr>
          <p:cNvPr id="18" name="Text Placeholder 17">
            <a:extLst>
              <a:ext uri="{FF2B5EF4-FFF2-40B4-BE49-F238E27FC236}">
                <a16:creationId xmlns:a16="http://schemas.microsoft.com/office/drawing/2014/main" id="{37560229-4760-73A6-95F6-B70F8588685D}"/>
              </a:ext>
              <a:ext uri="{C183D7F6-B498-43B3-948B-1728B52AA6E4}">
                <adec:decorative xmlns:adec="http://schemas.microsoft.com/office/drawing/2017/decorative" val="1"/>
              </a:ext>
            </a:extLst>
          </p:cNvPr>
          <p:cNvSpPr>
            <a:spLocks noGrp="1"/>
          </p:cNvSpPr>
          <p:nvPr>
            <p:ph type="body" sz="quarter" idx="36"/>
          </p:nvPr>
        </p:nvSpPr>
        <p:spPr/>
        <p:txBody>
          <a:bodyPr>
            <a:normAutofit fontScale="85000" lnSpcReduction="10000"/>
          </a:bodyPr>
          <a:lstStyle/>
          <a:p>
            <a:pPr marL="0" indent="0">
              <a:buNone/>
            </a:pPr>
            <a:r>
              <a:rPr lang="en-GB"/>
              <a:t>08</a:t>
            </a:r>
          </a:p>
        </p:txBody>
      </p:sp>
    </p:spTree>
    <p:extLst>
      <p:ext uri="{BB962C8B-B14F-4D97-AF65-F5344CB8AC3E}">
        <p14:creationId xmlns:p14="http://schemas.microsoft.com/office/powerpoint/2010/main" val="302846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2570C7-06F7-9014-624F-64EDEB2EFCF0}"/>
              </a:ext>
            </a:extLst>
          </p:cNvPr>
          <p:cNvSpPr>
            <a:spLocks noGrp="1"/>
          </p:cNvSpPr>
          <p:nvPr>
            <p:ph type="title"/>
          </p:nvPr>
        </p:nvSpPr>
        <p:spPr>
          <a:xfrm>
            <a:off x="515937" y="512764"/>
            <a:ext cx="7475537" cy="550767"/>
          </a:xfrm>
        </p:spPr>
        <p:txBody>
          <a:bodyPr anchor="t">
            <a:noAutofit/>
          </a:bodyPr>
          <a:lstStyle/>
          <a:p>
            <a:r>
              <a:rPr lang="en-GB"/>
              <a:t>Security Incidents &amp; Data breaches (1)</a:t>
            </a:r>
          </a:p>
        </p:txBody>
      </p:sp>
      <p:sp>
        <p:nvSpPr>
          <p:cNvPr id="3" name="Text Placeholder 2">
            <a:extLst>
              <a:ext uri="{FF2B5EF4-FFF2-40B4-BE49-F238E27FC236}">
                <a16:creationId xmlns:a16="http://schemas.microsoft.com/office/drawing/2014/main" id="{6A227AF5-968C-29B0-2877-9F3957333B6D}"/>
              </a:ext>
            </a:extLst>
          </p:cNvPr>
          <p:cNvSpPr>
            <a:spLocks noGrp="1"/>
          </p:cNvSpPr>
          <p:nvPr>
            <p:ph type="body" sz="quarter" idx="14"/>
          </p:nvPr>
        </p:nvSpPr>
        <p:spPr>
          <a:xfrm>
            <a:off x="515938" y="1989138"/>
            <a:ext cx="5580062" cy="2168976"/>
          </a:xfrm>
        </p:spPr>
        <p:txBody>
          <a:bodyPr>
            <a:normAutofit/>
          </a:bodyPr>
          <a:lstStyle/>
          <a:p>
            <a:pPr>
              <a:spcBef>
                <a:spcPts val="0"/>
              </a:spcBef>
              <a:spcAft>
                <a:spcPts val="0"/>
              </a:spcAft>
            </a:pPr>
            <a:r>
              <a:rPr lang="en-GB" sz="1600" b="0"/>
              <a:t>As an IAO being able to identify and understand specific actions, weaknesses in control or potential vulnerabilities and threats that may lead to an incident or breach, allows you to apply measures to mitigate against.</a:t>
            </a:r>
          </a:p>
          <a:p>
            <a:pPr>
              <a:spcBef>
                <a:spcPts val="0"/>
              </a:spcBef>
              <a:spcAft>
                <a:spcPts val="0"/>
              </a:spcAft>
            </a:pPr>
            <a:endParaRPr lang="en-GB" sz="1600" b="0"/>
          </a:p>
          <a:p>
            <a:pPr>
              <a:spcBef>
                <a:spcPts val="0"/>
              </a:spcBef>
              <a:spcAft>
                <a:spcPts val="0"/>
              </a:spcAft>
            </a:pPr>
            <a:r>
              <a:rPr lang="en-GB" sz="1600" b="0"/>
              <a:t>However, learning from past incidents can strengthen governance, promote a security culture, and improve risk management practices.</a:t>
            </a:r>
          </a:p>
          <a:p>
            <a:pPr>
              <a:spcBef>
                <a:spcPts val="0"/>
              </a:spcBef>
              <a:spcAft>
                <a:spcPts val="0"/>
              </a:spcAft>
            </a:pPr>
            <a:endParaRPr lang="en-GB" sz="1600" b="0"/>
          </a:p>
          <a:p>
            <a:pPr>
              <a:spcBef>
                <a:spcPts val="0"/>
              </a:spcBef>
              <a:spcAft>
                <a:spcPts val="0"/>
              </a:spcAft>
            </a:pPr>
            <a:endParaRPr lang="en-GB" sz="1600" b="0"/>
          </a:p>
          <a:p>
            <a:pPr>
              <a:spcBef>
                <a:spcPts val="0"/>
              </a:spcBef>
              <a:spcAft>
                <a:spcPts val="0"/>
              </a:spcAft>
            </a:pPr>
            <a:endParaRPr lang="en-GB" sz="1600" b="0"/>
          </a:p>
        </p:txBody>
      </p:sp>
      <p:pic>
        <p:nvPicPr>
          <p:cNvPr id="9" name="Picture Placeholder 8" descr="Pen pointing to a graph on a screen">
            <a:extLst>
              <a:ext uri="{FF2B5EF4-FFF2-40B4-BE49-F238E27FC236}">
                <a16:creationId xmlns:a16="http://schemas.microsoft.com/office/drawing/2014/main" id="{211B1E79-E00A-DFF1-943B-CF19B04E9415}"/>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2398" r="890" b="2"/>
          <a:stretch>
            <a:fillRect/>
          </a:stretch>
        </p:blipFill>
        <p:spPr>
          <a:xfrm>
            <a:off x="6886778" y="1010344"/>
            <a:ext cx="4796608" cy="4799212"/>
          </a:xfrm>
          <a:noFill/>
        </p:spPr>
      </p:pic>
    </p:spTree>
    <p:extLst>
      <p:ext uri="{BB962C8B-B14F-4D97-AF65-F5344CB8AC3E}">
        <p14:creationId xmlns:p14="http://schemas.microsoft.com/office/powerpoint/2010/main" val="219802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ECC9A-AC10-5F86-5256-A77672145FAF}"/>
              </a:ext>
            </a:extLst>
          </p:cNvPr>
          <p:cNvSpPr>
            <a:spLocks noGrp="1"/>
          </p:cNvSpPr>
          <p:nvPr>
            <p:ph type="title"/>
          </p:nvPr>
        </p:nvSpPr>
        <p:spPr/>
        <p:txBody>
          <a:bodyPr/>
          <a:lstStyle/>
          <a:p>
            <a:r>
              <a:rPr lang="en-GB"/>
              <a:t>Security Incidents &amp; Data breaches (2)</a:t>
            </a:r>
          </a:p>
        </p:txBody>
      </p:sp>
      <p:sp>
        <p:nvSpPr>
          <p:cNvPr id="5" name="Text Placeholder 4">
            <a:extLst>
              <a:ext uri="{FF2B5EF4-FFF2-40B4-BE49-F238E27FC236}">
                <a16:creationId xmlns:a16="http://schemas.microsoft.com/office/drawing/2014/main" id="{4C033D00-D55A-521F-B5A5-5C6CF2DC5C0F}"/>
              </a:ext>
            </a:extLst>
          </p:cNvPr>
          <p:cNvSpPr>
            <a:spLocks noGrp="1"/>
          </p:cNvSpPr>
          <p:nvPr>
            <p:ph type="body" sz="quarter" idx="14"/>
          </p:nvPr>
        </p:nvSpPr>
        <p:spPr/>
        <p:txBody>
          <a:bodyPr/>
          <a:lstStyle/>
          <a:p>
            <a:r>
              <a:rPr lang="en-GB"/>
              <a:t>What are Incidents &amp; breaches</a:t>
            </a:r>
          </a:p>
        </p:txBody>
      </p:sp>
      <p:sp>
        <p:nvSpPr>
          <p:cNvPr id="9" name="TextBox 8">
            <a:extLst>
              <a:ext uri="{FF2B5EF4-FFF2-40B4-BE49-F238E27FC236}">
                <a16:creationId xmlns:a16="http://schemas.microsoft.com/office/drawing/2014/main" id="{8F1A0B36-9933-058A-D6CE-47B8D73BFD54}"/>
              </a:ext>
            </a:extLst>
          </p:cNvPr>
          <p:cNvSpPr txBox="1"/>
          <p:nvPr/>
        </p:nvSpPr>
        <p:spPr>
          <a:xfrm>
            <a:off x="515937" y="1399922"/>
            <a:ext cx="10794305" cy="830997"/>
          </a:xfrm>
          <a:prstGeom prst="rect">
            <a:avLst/>
          </a:prstGeom>
          <a:noFill/>
        </p:spPr>
        <p:txBody>
          <a:bodyPr wrap="square" lIns="0">
            <a:spAutoFit/>
          </a:bodyPr>
          <a:lstStyle/>
          <a:p>
            <a:r>
              <a:rPr lang="en-GB" sz="1600">
                <a:solidFill>
                  <a:schemeClr val="accent6">
                    <a:lumMod val="10000"/>
                  </a:schemeClr>
                </a:solidFill>
              </a:rPr>
              <a:t>You should be informed of all incidents, especially involving information compromise for information assets within your area of responsibility. Data breaches that risk individuals' rights and freedoms must be reported to the ICO within 72 hours. GDPR compliance requires preparation and mitigation measures for such breaches.</a:t>
            </a:r>
          </a:p>
        </p:txBody>
      </p:sp>
      <p:sp>
        <p:nvSpPr>
          <p:cNvPr id="2" name="Content Placeholder 1">
            <a:extLst>
              <a:ext uri="{FF2B5EF4-FFF2-40B4-BE49-F238E27FC236}">
                <a16:creationId xmlns:a16="http://schemas.microsoft.com/office/drawing/2014/main" id="{D500EC09-A877-7098-6989-64018B5B06A8}"/>
              </a:ext>
            </a:extLst>
          </p:cNvPr>
          <p:cNvSpPr>
            <a:spLocks noGrp="1"/>
          </p:cNvSpPr>
          <p:nvPr>
            <p:ph idx="1"/>
          </p:nvPr>
        </p:nvSpPr>
        <p:spPr>
          <a:xfrm>
            <a:off x="564062" y="2773502"/>
            <a:ext cx="5364000" cy="2736000"/>
          </a:xfrm>
          <a:solidFill>
            <a:srgbClr val="F2D3E3"/>
          </a:solidFill>
          <a:ln>
            <a:noFill/>
          </a:ln>
        </p:spPr>
        <p:style>
          <a:lnRef idx="1">
            <a:schemeClr val="accent5"/>
          </a:lnRef>
          <a:fillRef idx="2">
            <a:schemeClr val="accent5"/>
          </a:fillRef>
          <a:effectRef idx="1">
            <a:schemeClr val="accent5"/>
          </a:effectRef>
          <a:fontRef idx="minor">
            <a:schemeClr val="dk1"/>
          </a:fontRef>
        </p:style>
        <p:txBody>
          <a:bodyPr lIns="108000" rIns="108000">
            <a:normAutofit/>
          </a:bodyPr>
          <a:lstStyle/>
          <a:p>
            <a:pPr algn="ctr">
              <a:lnSpc>
                <a:spcPct val="110000"/>
              </a:lnSpc>
              <a:spcBef>
                <a:spcPts val="0"/>
              </a:spcBef>
              <a:spcAft>
                <a:spcPts val="0"/>
              </a:spcAft>
            </a:pPr>
            <a:endParaRPr lang="en-GB" sz="1600"/>
          </a:p>
          <a:p>
            <a:pPr algn="ctr">
              <a:spcBef>
                <a:spcPts val="0"/>
              </a:spcBef>
              <a:spcAft>
                <a:spcPts val="0"/>
              </a:spcAft>
            </a:pPr>
            <a:r>
              <a:rPr lang="en-GB" sz="1600"/>
              <a:t>What are security incidents &amp; breaches? </a:t>
            </a:r>
          </a:p>
          <a:p>
            <a:pPr>
              <a:spcBef>
                <a:spcPts val="0"/>
              </a:spcBef>
              <a:spcAft>
                <a:spcPts val="0"/>
              </a:spcAft>
            </a:pPr>
            <a:endParaRPr lang="en-GB" sz="1600"/>
          </a:p>
          <a:p>
            <a:pPr algn="ctr">
              <a:spcBef>
                <a:spcPts val="0"/>
              </a:spcBef>
              <a:spcAft>
                <a:spcPts val="0"/>
              </a:spcAft>
            </a:pPr>
            <a:r>
              <a:rPr lang="en-GB" sz="1600" b="0"/>
              <a:t>A security incident involves the attempted or actual unauthorised access, use, disclosure, modification, loss, or destruction of an asset in violation of security policy.</a:t>
            </a:r>
          </a:p>
          <a:p>
            <a:pPr algn="ctr">
              <a:spcBef>
                <a:spcPts val="0"/>
              </a:spcBef>
              <a:spcAft>
                <a:spcPts val="0"/>
              </a:spcAft>
            </a:pPr>
            <a:r>
              <a:rPr lang="en-GB" sz="1600" b="0"/>
              <a:t>A breach of security is defined as an incident where the procedures for managing the organisation's information or equipment have been violated or ignored.</a:t>
            </a:r>
          </a:p>
          <a:p>
            <a:endParaRPr lang="en-GB" sz="1600"/>
          </a:p>
          <a:p>
            <a:endParaRPr lang="en-GB" sz="1600"/>
          </a:p>
        </p:txBody>
      </p:sp>
      <p:sp>
        <p:nvSpPr>
          <p:cNvPr id="3" name="Content Placeholder 2">
            <a:extLst>
              <a:ext uri="{FF2B5EF4-FFF2-40B4-BE49-F238E27FC236}">
                <a16:creationId xmlns:a16="http://schemas.microsoft.com/office/drawing/2014/main" id="{08135137-998B-A73B-7898-12CB67C0A696}"/>
              </a:ext>
            </a:extLst>
          </p:cNvPr>
          <p:cNvSpPr>
            <a:spLocks noGrp="1"/>
          </p:cNvSpPr>
          <p:nvPr>
            <p:ph idx="13"/>
          </p:nvPr>
        </p:nvSpPr>
        <p:spPr>
          <a:xfrm>
            <a:off x="6317379" y="2773502"/>
            <a:ext cx="5364000" cy="2736000"/>
          </a:xfrm>
          <a:solidFill>
            <a:srgbClr val="F2D3E3"/>
          </a:solidFill>
          <a:ln>
            <a:noFill/>
          </a:ln>
        </p:spPr>
        <p:style>
          <a:lnRef idx="1">
            <a:schemeClr val="accent5"/>
          </a:lnRef>
          <a:fillRef idx="2">
            <a:schemeClr val="accent5"/>
          </a:fillRef>
          <a:effectRef idx="1">
            <a:schemeClr val="accent5"/>
          </a:effectRef>
          <a:fontRef idx="minor">
            <a:schemeClr val="dk1"/>
          </a:fontRef>
        </p:style>
        <p:txBody>
          <a:bodyPr vert="horz" lIns="108000" tIns="0" rIns="108000" bIns="0" rtlCol="0" anchor="t">
            <a:normAutofit/>
          </a:bodyPr>
          <a:lstStyle/>
          <a:p>
            <a:pPr algn="ctr">
              <a:spcBef>
                <a:spcPts val="0"/>
              </a:spcBef>
              <a:spcAft>
                <a:spcPts val="0"/>
              </a:spcAft>
            </a:pPr>
            <a:endParaRPr lang="en-GB" sz="1600"/>
          </a:p>
          <a:p>
            <a:pPr algn="ctr">
              <a:spcBef>
                <a:spcPts val="0"/>
              </a:spcBef>
              <a:spcAft>
                <a:spcPts val="0"/>
              </a:spcAft>
            </a:pPr>
            <a:r>
              <a:rPr lang="en-GB" sz="1600"/>
              <a:t>What is a personal data breach?</a:t>
            </a:r>
            <a:endParaRPr lang="en-GB" sz="1600">
              <a:cs typeface="Arial"/>
            </a:endParaRPr>
          </a:p>
          <a:p>
            <a:pPr algn="ctr">
              <a:spcBef>
                <a:spcPts val="0"/>
              </a:spcBef>
              <a:spcAft>
                <a:spcPts val="0"/>
              </a:spcAft>
            </a:pPr>
            <a:endParaRPr lang="en-GB" sz="1600"/>
          </a:p>
          <a:p>
            <a:pPr algn="ctr">
              <a:spcBef>
                <a:spcPts val="0"/>
              </a:spcBef>
              <a:spcAft>
                <a:spcPts val="0"/>
              </a:spcAft>
            </a:pPr>
            <a:r>
              <a:rPr lang="en-GB" sz="1600" b="0"/>
              <a:t>A personal data breach is a breach of security leading to the accidental or unlawful destruction, loss, alteration, unauthorised disclosure of, or access to, personal information transmitted, stored or otherwise processed, according to the Information Commissioner's Office (ICO).</a:t>
            </a:r>
          </a:p>
          <a:p>
            <a:endParaRPr lang="en-GB" sz="1600"/>
          </a:p>
        </p:txBody>
      </p:sp>
    </p:spTree>
    <p:extLst>
      <p:ext uri="{BB962C8B-B14F-4D97-AF65-F5344CB8AC3E}">
        <p14:creationId xmlns:p14="http://schemas.microsoft.com/office/powerpoint/2010/main" val="427115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51B9-63F7-62BC-6AC5-F42F1425AF54}"/>
              </a:ext>
            </a:extLst>
          </p:cNvPr>
          <p:cNvSpPr>
            <a:spLocks noGrp="1"/>
          </p:cNvSpPr>
          <p:nvPr>
            <p:ph type="title"/>
          </p:nvPr>
        </p:nvSpPr>
        <p:spPr/>
        <p:txBody>
          <a:bodyPr/>
          <a:lstStyle/>
          <a:p>
            <a:r>
              <a:rPr lang="en-GB"/>
              <a:t>Examples of types of information &amp; cyber breaches (1) </a:t>
            </a:r>
          </a:p>
        </p:txBody>
      </p:sp>
      <p:sp>
        <p:nvSpPr>
          <p:cNvPr id="3" name="Text Placeholder 2">
            <a:extLst>
              <a:ext uri="{FF2B5EF4-FFF2-40B4-BE49-F238E27FC236}">
                <a16:creationId xmlns:a16="http://schemas.microsoft.com/office/drawing/2014/main" id="{DAA7D540-2576-C126-636D-B5866B427F48}"/>
              </a:ext>
            </a:extLst>
          </p:cNvPr>
          <p:cNvSpPr>
            <a:spLocks noGrp="1"/>
          </p:cNvSpPr>
          <p:nvPr>
            <p:ph type="body" sz="quarter" idx="15"/>
          </p:nvPr>
        </p:nvSpPr>
        <p:spPr/>
        <p:txBody>
          <a:bodyPr/>
          <a:lstStyle/>
          <a:p>
            <a:r>
              <a:rPr lang="en-GB"/>
              <a:t>This list is not exhaustive</a:t>
            </a:r>
          </a:p>
        </p:txBody>
      </p:sp>
      <p:graphicFrame>
        <p:nvGraphicFramePr>
          <p:cNvPr id="5" name="Table 4" descr="Table 1 listing examples of various types of information  breaches.">
            <a:extLst>
              <a:ext uri="{FF2B5EF4-FFF2-40B4-BE49-F238E27FC236}">
                <a16:creationId xmlns:a16="http://schemas.microsoft.com/office/drawing/2014/main" id="{E1349FF7-7974-85F6-FA1E-6122778A949B}"/>
              </a:ext>
            </a:extLst>
          </p:cNvPr>
          <p:cNvGraphicFramePr>
            <a:graphicFrameLocks noGrp="1"/>
          </p:cNvGraphicFramePr>
          <p:nvPr>
            <p:extLst>
              <p:ext uri="{D42A27DB-BD31-4B8C-83A1-F6EECF244321}">
                <p14:modId xmlns:p14="http://schemas.microsoft.com/office/powerpoint/2010/main" val="1576034620"/>
              </p:ext>
            </p:extLst>
          </p:nvPr>
        </p:nvGraphicFramePr>
        <p:xfrm>
          <a:off x="502418" y="1625127"/>
          <a:ext cx="11093380" cy="5058251"/>
        </p:xfrm>
        <a:graphic>
          <a:graphicData uri="http://schemas.openxmlformats.org/drawingml/2006/table">
            <a:tbl>
              <a:tblPr firstRow="1" bandRow="1">
                <a:tableStyleId>{7DF18680-E054-41AD-8BC1-D1AEF772440D}</a:tableStyleId>
              </a:tblPr>
              <a:tblGrid>
                <a:gridCol w="11093380">
                  <a:extLst>
                    <a:ext uri="{9D8B030D-6E8A-4147-A177-3AD203B41FA5}">
                      <a16:colId xmlns:a16="http://schemas.microsoft.com/office/drawing/2014/main" val="3428645945"/>
                    </a:ext>
                  </a:extLst>
                </a:gridCol>
              </a:tblGrid>
              <a:tr h="0">
                <a:tc>
                  <a:txBody>
                    <a:bodyPr/>
                    <a:lstStyle/>
                    <a:p>
                      <a:pPr algn="ctr">
                        <a:lnSpc>
                          <a:spcPct val="107000"/>
                        </a:lnSpc>
                        <a:spcAft>
                          <a:spcPts val="800"/>
                        </a:spcAft>
                        <a:buNone/>
                      </a:pPr>
                      <a:r>
                        <a:rPr lang="en-GB" sz="1800" b="1" cap="none" spc="0">
                          <a:solidFill>
                            <a:schemeClr val="bg1"/>
                          </a:solidFill>
                          <a:effectLst/>
                        </a:rPr>
                        <a:t>Information Breaches</a:t>
                      </a:r>
                      <a:endParaRPr lang="en-GB" sz="1800" b="1" cap="none" spc="0">
                        <a:solidFill>
                          <a:schemeClr val="bg1"/>
                        </a:solidFill>
                        <a:effectLst/>
                        <a:latin typeface="+mn-lt"/>
                        <a:ea typeface="Aptos" panose="020B0004020202020204" pitchFamily="34" charset="0"/>
                        <a:cs typeface="Aptos" panose="020B0004020202020204" pitchFamily="34" charset="0"/>
                      </a:endParaRPr>
                    </a:p>
                  </a:txBody>
                  <a:tcPr marL="79941" marR="13447" marT="61493" marB="61493" anchor="ctr"/>
                </a:tc>
                <a:extLst>
                  <a:ext uri="{0D108BD9-81ED-4DB2-BD59-A6C34878D82A}">
                    <a16:rowId xmlns:a16="http://schemas.microsoft.com/office/drawing/2014/main" val="3192593755"/>
                  </a:ext>
                </a:extLst>
              </a:tr>
              <a:tr h="696378">
                <a:tc>
                  <a:txBody>
                    <a:bodyPr/>
                    <a:lstStyle/>
                    <a:p>
                      <a:pPr>
                        <a:lnSpc>
                          <a:spcPct val="107000"/>
                        </a:lnSpc>
                        <a:spcAft>
                          <a:spcPts val="800"/>
                        </a:spcAft>
                        <a:buNone/>
                      </a:pPr>
                      <a:r>
                        <a:rPr lang="en-GB" sz="1600" b="1" cap="none" spc="0">
                          <a:solidFill>
                            <a:schemeClr val="accent6">
                              <a:lumMod val="10000"/>
                            </a:schemeClr>
                          </a:solidFill>
                          <a:effectLst/>
                        </a:rPr>
                        <a:t>External Disclosure: </a:t>
                      </a:r>
                      <a:r>
                        <a:rPr lang="en-GB" sz="1600" cap="none" spc="0">
                          <a:solidFill>
                            <a:schemeClr val="accent6">
                              <a:lumMod val="10000"/>
                            </a:schemeClr>
                          </a:solidFill>
                          <a:effectLst/>
                        </a:rPr>
                        <a:t>Sensitive information is shared with or exposed to unauthorised individuals outside the organisation intentionally, unintentionally or maliciously.</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1204269618"/>
                  </a:ext>
                </a:extLst>
              </a:tr>
              <a:tr h="348172">
                <a:tc>
                  <a:txBody>
                    <a:bodyPr/>
                    <a:lstStyle/>
                    <a:p>
                      <a:pPr>
                        <a:lnSpc>
                          <a:spcPct val="107000"/>
                        </a:lnSpc>
                        <a:spcAft>
                          <a:spcPts val="800"/>
                        </a:spcAft>
                        <a:buNone/>
                      </a:pPr>
                      <a:r>
                        <a:rPr lang="en-GB" sz="1600" b="1" cap="none" spc="0">
                          <a:solidFill>
                            <a:schemeClr val="accent6">
                              <a:lumMod val="10000"/>
                            </a:schemeClr>
                          </a:solidFill>
                          <a:effectLst/>
                        </a:rPr>
                        <a:t>In Transit: </a:t>
                      </a:r>
                      <a:r>
                        <a:rPr lang="en-GB" sz="1600" cap="none" spc="0">
                          <a:solidFill>
                            <a:schemeClr val="accent6">
                              <a:lumMod val="10000"/>
                            </a:schemeClr>
                          </a:solidFill>
                          <a:effectLst/>
                        </a:rPr>
                        <a:t>Sensitive information in physical documentation is disclosed during transfer from one location to another.</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1178003673"/>
                  </a:ext>
                </a:extLst>
              </a:tr>
              <a:tr h="616297">
                <a:tc>
                  <a:txBody>
                    <a:bodyPr/>
                    <a:lstStyle/>
                    <a:p>
                      <a:pPr>
                        <a:lnSpc>
                          <a:spcPct val="107000"/>
                        </a:lnSpc>
                        <a:spcAft>
                          <a:spcPts val="800"/>
                        </a:spcAft>
                        <a:buNone/>
                      </a:pPr>
                      <a:r>
                        <a:rPr lang="en-GB" sz="1600" b="1" cap="none" spc="0">
                          <a:solidFill>
                            <a:schemeClr val="accent6">
                              <a:lumMod val="10000"/>
                            </a:schemeClr>
                          </a:solidFill>
                          <a:effectLst/>
                        </a:rPr>
                        <a:t>Internal Disclosure: </a:t>
                      </a:r>
                      <a:r>
                        <a:rPr lang="en-GB" sz="1600" cap="none" spc="0">
                          <a:solidFill>
                            <a:schemeClr val="accent6">
                              <a:lumMod val="10000"/>
                            </a:schemeClr>
                          </a:solidFill>
                          <a:effectLst/>
                        </a:rPr>
                        <a:t>One or more persons employed by or contracted to the organisation receives, sees or hears sensitive information with no legitimate reason to do so.</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3089855118"/>
                  </a:ext>
                </a:extLst>
              </a:tr>
              <a:tr h="593355">
                <a:tc>
                  <a:txBody>
                    <a:bodyPr/>
                    <a:lstStyle/>
                    <a:p>
                      <a:pPr>
                        <a:lnSpc>
                          <a:spcPct val="107000"/>
                        </a:lnSpc>
                        <a:spcAft>
                          <a:spcPts val="800"/>
                        </a:spcAft>
                        <a:buNone/>
                      </a:pPr>
                      <a:r>
                        <a:rPr lang="en-GB" sz="1600" b="1" cap="none" spc="0">
                          <a:solidFill>
                            <a:schemeClr val="accent6">
                              <a:lumMod val="10000"/>
                            </a:schemeClr>
                          </a:solidFill>
                          <a:effectLst/>
                        </a:rPr>
                        <a:t>Redaction: </a:t>
                      </a:r>
                      <a:r>
                        <a:rPr lang="en-GB" sz="1600" cap="none" spc="0">
                          <a:solidFill>
                            <a:schemeClr val="accent6">
                              <a:lumMod val="10000"/>
                            </a:schemeClr>
                          </a:solidFill>
                          <a:effectLst/>
                        </a:rPr>
                        <a:t>Sensitive information that should have been removed remains accessible to those unauthorised to view or is held on an unauthorised platform. This can involve personally identifiable information (PII), financial details or sensitive business data.</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281860900"/>
                  </a:ext>
                </a:extLst>
              </a:tr>
              <a:tr h="696378">
                <a:tc>
                  <a:txBody>
                    <a:bodyPr/>
                    <a:lstStyle/>
                    <a:p>
                      <a:pPr>
                        <a:lnSpc>
                          <a:spcPct val="107000"/>
                        </a:lnSpc>
                        <a:spcAft>
                          <a:spcPts val="800"/>
                        </a:spcAft>
                        <a:buNone/>
                      </a:pPr>
                      <a:r>
                        <a:rPr lang="en-GB" sz="1600" b="1" cap="none" spc="0">
                          <a:solidFill>
                            <a:schemeClr val="accent6">
                              <a:lumMod val="10000"/>
                            </a:schemeClr>
                          </a:solidFill>
                          <a:effectLst/>
                        </a:rPr>
                        <a:t>Verbal: </a:t>
                      </a:r>
                      <a:r>
                        <a:rPr lang="en-GB" sz="1600" cap="none" spc="0">
                          <a:solidFill>
                            <a:schemeClr val="accent6">
                              <a:lumMod val="10000"/>
                            </a:schemeClr>
                          </a:solidFill>
                          <a:effectLst/>
                        </a:rPr>
                        <a:t>Sensitive information is shared verbally via conversations, phone calls, meetings, or any situation where confidential information is discussed in an unsecure environment.</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1873542281"/>
                  </a:ext>
                </a:extLst>
              </a:tr>
              <a:tr h="696378">
                <a:tc>
                  <a:txBody>
                    <a:bodyPr/>
                    <a:lstStyle/>
                    <a:p>
                      <a:pPr>
                        <a:lnSpc>
                          <a:spcPct val="107000"/>
                        </a:lnSpc>
                        <a:spcAft>
                          <a:spcPts val="800"/>
                        </a:spcAft>
                        <a:buNone/>
                      </a:pPr>
                      <a:r>
                        <a:rPr lang="en-GB" sz="1600" b="1" cap="none" spc="0">
                          <a:solidFill>
                            <a:schemeClr val="accent6">
                              <a:lumMod val="10000"/>
                            </a:schemeClr>
                          </a:solidFill>
                          <a:effectLst/>
                        </a:rPr>
                        <a:t>Waste: </a:t>
                      </a:r>
                      <a:r>
                        <a:rPr lang="en-GB" sz="1600" cap="none" spc="0">
                          <a:solidFill>
                            <a:schemeClr val="accent6">
                              <a:lumMod val="10000"/>
                            </a:schemeClr>
                          </a:solidFill>
                          <a:effectLst/>
                        </a:rPr>
                        <a:t>Physical documents containing sensitive information are not correctly or securely disposed of. This can expose data to unauthorised individuals, leading to potential misuse or unauthorised access.</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3446837739"/>
                  </a:ext>
                </a:extLst>
              </a:tr>
              <a:tr h="696378">
                <a:tc>
                  <a:txBody>
                    <a:bodyPr/>
                    <a:lstStyle/>
                    <a:p>
                      <a:pPr>
                        <a:lnSpc>
                          <a:spcPct val="107000"/>
                        </a:lnSpc>
                        <a:spcAft>
                          <a:spcPts val="800"/>
                        </a:spcAft>
                        <a:buNone/>
                      </a:pPr>
                      <a:r>
                        <a:rPr lang="en-GB" sz="1600" b="1" cap="none" spc="0">
                          <a:solidFill>
                            <a:schemeClr val="accent6">
                              <a:lumMod val="10000"/>
                            </a:schemeClr>
                          </a:solidFill>
                          <a:effectLst/>
                        </a:rPr>
                        <a:t>Written: </a:t>
                      </a:r>
                      <a:r>
                        <a:rPr lang="en-GB" sz="1600" cap="none" spc="0">
                          <a:solidFill>
                            <a:schemeClr val="accent6">
                              <a:lumMod val="10000"/>
                            </a:schemeClr>
                          </a:solidFill>
                          <a:effectLst/>
                        </a:rPr>
                        <a:t>Sensitive information is shared through handwritten or printed documents such as notes, letters, reports, or any written material not properly secured that falls into unauthorised hands.</a:t>
                      </a:r>
                      <a:endParaRPr lang="en-GB" sz="1600" cap="none" spc="0">
                        <a:solidFill>
                          <a:schemeClr val="accent6">
                            <a:lumMod val="10000"/>
                          </a:schemeClr>
                        </a:solidFill>
                        <a:effectLst/>
                        <a:latin typeface="+mn-lt"/>
                        <a:ea typeface="Aptos" panose="020B0004020202020204" pitchFamily="34" charset="0"/>
                        <a:cs typeface="Aptos" panose="020B0004020202020204" pitchFamily="34" charset="0"/>
                      </a:endParaRPr>
                    </a:p>
                  </a:txBody>
                  <a:tcPr marL="79941" marR="13447" marT="61493" marB="61493"/>
                </a:tc>
                <a:extLst>
                  <a:ext uri="{0D108BD9-81ED-4DB2-BD59-A6C34878D82A}">
                    <a16:rowId xmlns:a16="http://schemas.microsoft.com/office/drawing/2014/main" val="122558984"/>
                  </a:ext>
                </a:extLst>
              </a:tr>
            </a:tbl>
          </a:graphicData>
        </a:graphic>
      </p:graphicFrame>
    </p:spTree>
    <p:extLst>
      <p:ext uri="{BB962C8B-B14F-4D97-AF65-F5344CB8AC3E}">
        <p14:creationId xmlns:p14="http://schemas.microsoft.com/office/powerpoint/2010/main" val="28606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6AD01-C7C8-2488-5F8B-33995110A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5B8E5-DC50-4D60-B958-5E016FA66815}"/>
              </a:ext>
            </a:extLst>
          </p:cNvPr>
          <p:cNvSpPr>
            <a:spLocks noGrp="1"/>
          </p:cNvSpPr>
          <p:nvPr>
            <p:ph type="title"/>
          </p:nvPr>
        </p:nvSpPr>
        <p:spPr/>
        <p:txBody>
          <a:bodyPr/>
          <a:lstStyle/>
          <a:p>
            <a:r>
              <a:rPr lang="en-GB"/>
              <a:t>Examples of types of information &amp; cyber breaches (2) </a:t>
            </a:r>
          </a:p>
        </p:txBody>
      </p:sp>
      <p:sp>
        <p:nvSpPr>
          <p:cNvPr id="3" name="Text Placeholder 2">
            <a:extLst>
              <a:ext uri="{FF2B5EF4-FFF2-40B4-BE49-F238E27FC236}">
                <a16:creationId xmlns:a16="http://schemas.microsoft.com/office/drawing/2014/main" id="{8630FBFB-8920-2258-5247-4F83CA025980}"/>
              </a:ext>
            </a:extLst>
          </p:cNvPr>
          <p:cNvSpPr>
            <a:spLocks noGrp="1"/>
          </p:cNvSpPr>
          <p:nvPr>
            <p:ph type="body" sz="quarter" idx="15"/>
          </p:nvPr>
        </p:nvSpPr>
        <p:spPr>
          <a:xfrm>
            <a:off x="515939" y="1038225"/>
            <a:ext cx="11160124" cy="372647"/>
          </a:xfrm>
        </p:spPr>
        <p:txBody>
          <a:bodyPr/>
          <a:lstStyle/>
          <a:p>
            <a:r>
              <a:rPr lang="en-GB"/>
              <a:t>This list is not exhaustive</a:t>
            </a:r>
          </a:p>
        </p:txBody>
      </p:sp>
      <p:graphicFrame>
        <p:nvGraphicFramePr>
          <p:cNvPr id="4" name="Table 3" descr="Table  2 listing examples of various types of cyber  breaches.">
            <a:extLst>
              <a:ext uri="{FF2B5EF4-FFF2-40B4-BE49-F238E27FC236}">
                <a16:creationId xmlns:a16="http://schemas.microsoft.com/office/drawing/2014/main" id="{8AC8EFE1-C47E-5598-F174-504CD20B3F78}"/>
              </a:ext>
            </a:extLst>
          </p:cNvPr>
          <p:cNvGraphicFramePr>
            <a:graphicFrameLocks noGrp="1"/>
          </p:cNvGraphicFramePr>
          <p:nvPr>
            <p:extLst>
              <p:ext uri="{D42A27DB-BD31-4B8C-83A1-F6EECF244321}">
                <p14:modId xmlns:p14="http://schemas.microsoft.com/office/powerpoint/2010/main" val="1538959192"/>
              </p:ext>
            </p:extLst>
          </p:nvPr>
        </p:nvGraphicFramePr>
        <p:xfrm>
          <a:off x="515939" y="1625051"/>
          <a:ext cx="11049714" cy="5035272"/>
        </p:xfrm>
        <a:graphic>
          <a:graphicData uri="http://schemas.openxmlformats.org/drawingml/2006/table">
            <a:tbl>
              <a:tblPr firstRow="1" bandRow="1">
                <a:tableStyleId>{46F890A9-2807-4EBB-B81D-B2AA78EC7F39}</a:tableStyleId>
              </a:tblPr>
              <a:tblGrid>
                <a:gridCol w="11049714">
                  <a:extLst>
                    <a:ext uri="{9D8B030D-6E8A-4147-A177-3AD203B41FA5}">
                      <a16:colId xmlns:a16="http://schemas.microsoft.com/office/drawing/2014/main" val="3315876526"/>
                    </a:ext>
                  </a:extLst>
                </a:gridCol>
              </a:tblGrid>
              <a:tr h="336788">
                <a:tc>
                  <a:txBody>
                    <a:bodyPr/>
                    <a:lstStyle/>
                    <a:p>
                      <a:pPr algn="ctr">
                        <a:lnSpc>
                          <a:spcPct val="107000"/>
                        </a:lnSpc>
                        <a:spcAft>
                          <a:spcPts val="800"/>
                        </a:spcAft>
                        <a:buNone/>
                      </a:pPr>
                      <a:r>
                        <a:rPr lang="en-GB" sz="1800" b="1">
                          <a:solidFill>
                            <a:schemeClr val="bg1"/>
                          </a:solidFill>
                          <a:effectLst/>
                        </a:rPr>
                        <a:t>Cyber  Breaches</a:t>
                      </a:r>
                      <a:endParaRPr lang="en-GB" sz="1800" b="1">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nchor="ctr">
                    <a:solidFill>
                      <a:srgbClr val="904B8E"/>
                    </a:solidFill>
                  </a:tcPr>
                </a:tc>
                <a:extLst>
                  <a:ext uri="{0D108BD9-81ED-4DB2-BD59-A6C34878D82A}">
                    <a16:rowId xmlns:a16="http://schemas.microsoft.com/office/drawing/2014/main" val="320767352"/>
                  </a:ext>
                </a:extLst>
              </a:tr>
              <a:tr h="590442">
                <a:tc>
                  <a:txBody>
                    <a:bodyPr/>
                    <a:lstStyle/>
                    <a:p>
                      <a:pPr>
                        <a:lnSpc>
                          <a:spcPct val="107000"/>
                        </a:lnSpc>
                        <a:spcAft>
                          <a:spcPts val="800"/>
                        </a:spcAft>
                        <a:buNone/>
                      </a:pPr>
                      <a:r>
                        <a:rPr lang="en-GB" sz="1600" b="1">
                          <a:solidFill>
                            <a:srgbClr val="000000"/>
                          </a:solidFill>
                          <a:effectLst/>
                        </a:rPr>
                        <a:t>Cyber Access Rights: </a:t>
                      </a:r>
                      <a:r>
                        <a:rPr lang="en-GB" sz="1600">
                          <a:solidFill>
                            <a:srgbClr val="000000"/>
                          </a:solidFill>
                          <a:effectLst/>
                        </a:rPr>
                        <a:t>Unauthorised individuals gain access to systems/network/data. By exploiting vulnerabilities, using stolen credentials or abusing granted access rights. </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2773930563"/>
                  </a:ext>
                </a:extLst>
              </a:tr>
              <a:tr h="612950">
                <a:tc>
                  <a:txBody>
                    <a:bodyPr/>
                    <a:lstStyle/>
                    <a:p>
                      <a:pPr>
                        <a:lnSpc>
                          <a:spcPct val="107000"/>
                        </a:lnSpc>
                        <a:spcAft>
                          <a:spcPts val="800"/>
                        </a:spcAft>
                        <a:buNone/>
                      </a:pPr>
                      <a:r>
                        <a:rPr lang="en-GB" sz="1600" b="1">
                          <a:solidFill>
                            <a:srgbClr val="000000"/>
                          </a:solidFill>
                          <a:effectLst/>
                        </a:rPr>
                        <a:t>Data Transfer Security Issue: </a:t>
                      </a:r>
                      <a:r>
                        <a:rPr lang="en-GB" sz="1600">
                          <a:solidFill>
                            <a:srgbClr val="000000"/>
                          </a:solidFill>
                          <a:effectLst/>
                        </a:rPr>
                        <a:t>Sensitive data is transmitted over network channels without encryption or security measures. Can lead to</a:t>
                      </a:r>
                      <a:r>
                        <a:rPr lang="en-GB" sz="1600" b="1">
                          <a:solidFill>
                            <a:srgbClr val="000000"/>
                          </a:solidFill>
                          <a:effectLst/>
                        </a:rPr>
                        <a:t> </a:t>
                      </a:r>
                      <a:r>
                        <a:rPr lang="en-GB" sz="1600">
                          <a:solidFill>
                            <a:srgbClr val="000000"/>
                          </a:solidFill>
                          <a:effectLst/>
                        </a:rPr>
                        <a:t>interception, unauthorised access or modification.</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4007229527"/>
                  </a:ext>
                </a:extLst>
              </a:tr>
              <a:tr h="858141">
                <a:tc>
                  <a:txBody>
                    <a:bodyPr/>
                    <a:lstStyle/>
                    <a:p>
                      <a:pPr>
                        <a:lnSpc>
                          <a:spcPct val="107000"/>
                        </a:lnSpc>
                        <a:spcAft>
                          <a:spcPts val="800"/>
                        </a:spcAft>
                        <a:buNone/>
                      </a:pPr>
                      <a:r>
                        <a:rPr lang="en-GB" sz="1600" b="1">
                          <a:solidFill>
                            <a:srgbClr val="000000"/>
                          </a:solidFill>
                          <a:effectLst/>
                        </a:rPr>
                        <a:t>Social Engineering/ Malicious Software Phishing/Spear phishing/Whaling: </a:t>
                      </a:r>
                      <a:r>
                        <a:rPr lang="en-GB" sz="1600">
                          <a:solidFill>
                            <a:srgbClr val="000000"/>
                          </a:solidFill>
                          <a:effectLst/>
                        </a:rPr>
                        <a:t>A targeted system or device, attacks staff with fraudulent emails, to deceive recipients into clicking on malicious links. Use of malware, viruses, worms, trojans, ransomware etc. </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2322872073"/>
                  </a:ext>
                </a:extLst>
              </a:tr>
              <a:tr h="604972">
                <a:tc>
                  <a:txBody>
                    <a:bodyPr/>
                    <a:lstStyle/>
                    <a:p>
                      <a:pPr>
                        <a:lnSpc>
                          <a:spcPct val="107000"/>
                        </a:lnSpc>
                        <a:spcAft>
                          <a:spcPts val="800"/>
                        </a:spcAft>
                        <a:buNone/>
                      </a:pPr>
                      <a:r>
                        <a:rPr lang="en-GB" sz="1600" b="1">
                          <a:solidFill>
                            <a:srgbClr val="000000"/>
                          </a:solidFill>
                          <a:effectLst/>
                        </a:rPr>
                        <a:t>Leak: </a:t>
                      </a:r>
                      <a:r>
                        <a:rPr lang="en-GB" sz="1600">
                          <a:solidFill>
                            <a:srgbClr val="000000"/>
                          </a:solidFill>
                          <a:effectLst/>
                        </a:rPr>
                        <a:t>The unauthorised disclosure of sensitive, confidential, or protected information, either intentionally or accidentally. This can be a deliberate leak of sensitive information to the press.</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4251820477"/>
                  </a:ext>
                </a:extLst>
              </a:tr>
              <a:tr h="592853">
                <a:tc>
                  <a:txBody>
                    <a:bodyPr/>
                    <a:lstStyle/>
                    <a:p>
                      <a:pPr>
                        <a:lnSpc>
                          <a:spcPct val="107000"/>
                        </a:lnSpc>
                        <a:spcAft>
                          <a:spcPts val="800"/>
                        </a:spcAft>
                        <a:buNone/>
                      </a:pPr>
                      <a:r>
                        <a:rPr lang="en-GB" sz="1600" b="1">
                          <a:solidFill>
                            <a:srgbClr val="000000"/>
                          </a:solidFill>
                          <a:effectLst/>
                        </a:rPr>
                        <a:t>Social Media: </a:t>
                      </a:r>
                      <a:r>
                        <a:rPr lang="en-GB" sz="1600">
                          <a:solidFill>
                            <a:srgbClr val="000000"/>
                          </a:solidFill>
                          <a:effectLst/>
                        </a:rPr>
                        <a:t>Sensitive, information is shared or leaked via social media platforms. Posting sensitive details e.g. on WhatsApp or in private messages between colleagues using social media. </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2521186904"/>
                  </a:ext>
                </a:extLst>
              </a:tr>
              <a:tr h="645574">
                <a:tc>
                  <a:txBody>
                    <a:bodyPr/>
                    <a:lstStyle/>
                    <a:p>
                      <a:pPr>
                        <a:lnSpc>
                          <a:spcPct val="107000"/>
                        </a:lnSpc>
                        <a:spcAft>
                          <a:spcPts val="800"/>
                        </a:spcAft>
                        <a:buNone/>
                      </a:pPr>
                      <a:r>
                        <a:rPr lang="en-GB" sz="1600" b="1">
                          <a:solidFill>
                            <a:srgbClr val="000000"/>
                          </a:solidFill>
                          <a:effectLst/>
                        </a:rPr>
                        <a:t>External Misuse: </a:t>
                      </a:r>
                      <a:r>
                        <a:rPr lang="en-GB" sz="1600">
                          <a:solidFill>
                            <a:srgbClr val="000000"/>
                          </a:solidFill>
                          <a:effectLst/>
                        </a:rPr>
                        <a:t>Unauthorised individuals outside the organisation such as hackers or cybercriminals either attempt to access or gain access to systems.</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1224508427"/>
                  </a:ext>
                </a:extLst>
              </a:tr>
              <a:tr h="793552">
                <a:tc>
                  <a:txBody>
                    <a:bodyPr/>
                    <a:lstStyle/>
                    <a:p>
                      <a:pPr>
                        <a:lnSpc>
                          <a:spcPct val="107000"/>
                        </a:lnSpc>
                        <a:spcAft>
                          <a:spcPts val="800"/>
                        </a:spcAft>
                        <a:buNone/>
                      </a:pPr>
                      <a:r>
                        <a:rPr lang="en-GB" sz="1600" b="1">
                          <a:solidFill>
                            <a:srgbClr val="000000"/>
                          </a:solidFill>
                          <a:effectLst/>
                        </a:rPr>
                        <a:t>Internal Misuse and Breach: </a:t>
                      </a:r>
                      <a:r>
                        <a:rPr lang="en-GB" sz="1600">
                          <a:solidFill>
                            <a:srgbClr val="000000"/>
                          </a:solidFill>
                          <a:effectLst/>
                        </a:rPr>
                        <a:t>Unauthorised individuals within the organisation abuse access rights to data/ systems. This could involve accessing sensitive information without authorisation, altering data for personal gain or leaking sensitive information.</a:t>
                      </a:r>
                      <a:endParaRPr lang="en-GB" sz="1600">
                        <a:effectLst/>
                        <a:latin typeface="Aptos" panose="020B0004020202020204" pitchFamily="34" charset="0"/>
                        <a:ea typeface="Aptos" panose="020B0004020202020204" pitchFamily="34" charset="0"/>
                        <a:cs typeface="Aptos" panose="020B0004020202020204" pitchFamily="34" charset="0"/>
                      </a:endParaRPr>
                    </a:p>
                  </a:txBody>
                  <a:tcPr marL="46147" marR="46147" marT="0" marB="0"/>
                </a:tc>
                <a:extLst>
                  <a:ext uri="{0D108BD9-81ED-4DB2-BD59-A6C34878D82A}">
                    <a16:rowId xmlns:a16="http://schemas.microsoft.com/office/drawing/2014/main" val="1914803669"/>
                  </a:ext>
                </a:extLst>
              </a:tr>
            </a:tbl>
          </a:graphicData>
        </a:graphic>
      </p:graphicFrame>
    </p:spTree>
    <p:extLst>
      <p:ext uri="{BB962C8B-B14F-4D97-AF65-F5344CB8AC3E}">
        <p14:creationId xmlns:p14="http://schemas.microsoft.com/office/powerpoint/2010/main" val="36593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BDF7-D38E-56B5-1B89-75AA216A0B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E11933-575B-6C43-9419-19F5DDB24D7C}"/>
              </a:ext>
            </a:extLst>
          </p:cNvPr>
          <p:cNvSpPr>
            <a:spLocks noGrp="1"/>
          </p:cNvSpPr>
          <p:nvPr>
            <p:ph type="title"/>
          </p:nvPr>
        </p:nvSpPr>
        <p:spPr>
          <a:xfrm>
            <a:off x="518318" y="512764"/>
            <a:ext cx="6521111" cy="550767"/>
          </a:xfrm>
        </p:spPr>
        <p:txBody>
          <a:bodyPr anchor="t">
            <a:noAutofit/>
          </a:bodyPr>
          <a:lstStyle/>
          <a:p>
            <a:r>
              <a:rPr lang="en-GB" dirty="0"/>
              <a:t>Examples of real-world breaches and incidents (1)</a:t>
            </a:r>
          </a:p>
        </p:txBody>
      </p:sp>
      <p:sp>
        <p:nvSpPr>
          <p:cNvPr id="3" name="Text Placeholder 2">
            <a:extLst>
              <a:ext uri="{FF2B5EF4-FFF2-40B4-BE49-F238E27FC236}">
                <a16:creationId xmlns:a16="http://schemas.microsoft.com/office/drawing/2014/main" id="{BF788427-E36D-B755-CD02-05CD531302F1}"/>
              </a:ext>
            </a:extLst>
          </p:cNvPr>
          <p:cNvSpPr>
            <a:spLocks noGrp="1"/>
          </p:cNvSpPr>
          <p:nvPr>
            <p:ph type="body" sz="quarter" idx="14"/>
          </p:nvPr>
        </p:nvSpPr>
        <p:spPr>
          <a:xfrm>
            <a:off x="518318" y="1533526"/>
            <a:ext cx="7834572" cy="4702888"/>
          </a:xfrm>
        </p:spPr>
        <p:txBody>
          <a:bodyPr vert="horz" lIns="0" tIns="0" rIns="0" bIns="0" rtlCol="0" anchor="t">
            <a:noAutofit/>
          </a:bodyPr>
          <a:lstStyle/>
          <a:p>
            <a:pPr>
              <a:spcBef>
                <a:spcPts val="0"/>
              </a:spcBef>
              <a:spcAft>
                <a:spcPts val="0"/>
              </a:spcAft>
            </a:pPr>
            <a:r>
              <a:rPr lang="en-GB" sz="1600" b="0" dirty="0"/>
              <a:t>Security incidents affect an organisation’s assets, potentially resulting in significant consequences.  These real-world examples which occurred in the public sector illustrates how breaches can happen when security policies are not followed, and the consequences can be damaging to individuals and the organisation. </a:t>
            </a:r>
          </a:p>
          <a:p>
            <a:pPr>
              <a:spcBef>
                <a:spcPts val="0"/>
              </a:spcBef>
              <a:spcAft>
                <a:spcPts val="0"/>
              </a:spcAft>
            </a:pPr>
            <a:endParaRPr lang="en-GB" sz="1600" dirty="0"/>
          </a:p>
          <a:p>
            <a:pPr>
              <a:spcBef>
                <a:spcPts val="0"/>
              </a:spcBef>
              <a:spcAft>
                <a:spcPts val="0"/>
              </a:spcAft>
            </a:pPr>
            <a:r>
              <a:rPr lang="en-GB" sz="1600" dirty="0">
                <a:solidFill>
                  <a:schemeClr val="bg2"/>
                </a:solidFill>
              </a:rPr>
              <a:t>Breach 1. Physical Security Breach – sensitive waste</a:t>
            </a:r>
          </a:p>
          <a:p>
            <a:pPr>
              <a:spcBef>
                <a:spcPts val="0"/>
              </a:spcBef>
              <a:spcAft>
                <a:spcPts val="0"/>
              </a:spcAft>
            </a:pPr>
            <a:r>
              <a:rPr lang="en-GB" sz="1600" b="0" dirty="0"/>
              <a:t>In February 2022, a government organisation experienced a security breach when 14 bags containing sensitive documents was left unsecured for 18 days, after a scheduled shredding service missed the collection. The bags included staff and other individuals medical and vetting information. </a:t>
            </a:r>
          </a:p>
          <a:p>
            <a:pPr>
              <a:spcBef>
                <a:spcPts val="0"/>
              </a:spcBef>
              <a:spcAft>
                <a:spcPts val="0"/>
              </a:spcAft>
            </a:pPr>
            <a:endParaRPr lang="en-GB" sz="1600" b="0" dirty="0"/>
          </a:p>
          <a:p>
            <a:pPr>
              <a:spcBef>
                <a:spcPts val="0"/>
              </a:spcBef>
              <a:spcAft>
                <a:spcPts val="0"/>
              </a:spcAft>
            </a:pPr>
            <a:r>
              <a:rPr lang="en-GB" sz="1600" b="0" dirty="0"/>
              <a:t>The bags, some unsealed were left accessible to both staff and unauthorised individuals.  Although some staff challenged individuals seen handling documents, the incident was not reported to security. This breach exposed sensitive and personal information.</a:t>
            </a:r>
          </a:p>
          <a:p>
            <a:pPr>
              <a:spcBef>
                <a:spcPts val="0"/>
              </a:spcBef>
              <a:spcAft>
                <a:spcPts val="0"/>
              </a:spcAft>
            </a:pPr>
            <a:endParaRPr lang="en-GB" sz="1600" b="0" dirty="0"/>
          </a:p>
          <a:p>
            <a:pPr>
              <a:spcBef>
                <a:spcPts val="0"/>
              </a:spcBef>
              <a:spcAft>
                <a:spcPts val="0"/>
              </a:spcAft>
            </a:pPr>
            <a:r>
              <a:rPr lang="en-GB" sz="1600" b="0" dirty="0"/>
              <a:t>This lapse in security protocols could have led to significant distress, exposing staff and other individuals to the risk of identification and potential intimidation, including their family members.</a:t>
            </a:r>
          </a:p>
          <a:p>
            <a:pPr>
              <a:spcBef>
                <a:spcPts val="0"/>
              </a:spcBef>
              <a:spcAft>
                <a:spcPts val="0"/>
              </a:spcAft>
            </a:pPr>
            <a:endParaRPr lang="en-GB" sz="1600" dirty="0"/>
          </a:p>
        </p:txBody>
      </p:sp>
      <p:pic>
        <p:nvPicPr>
          <p:cNvPr id="8" name="Picture Placeholder 7" descr="London buses on Westminster Bridge">
            <a:extLst>
              <a:ext uri="{FF2B5EF4-FFF2-40B4-BE49-F238E27FC236}">
                <a16:creationId xmlns:a16="http://schemas.microsoft.com/office/drawing/2014/main" id="{7D0853E0-BD19-15B6-29D8-8830303DF3C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962" r="17701" b="-1"/>
          <a:stretch>
            <a:fillRect/>
          </a:stretch>
        </p:blipFill>
        <p:spPr>
          <a:xfrm>
            <a:off x="8496564" y="0"/>
            <a:ext cx="4760685" cy="6857990"/>
          </a:xfrm>
          <a:noFill/>
        </p:spPr>
      </p:pic>
    </p:spTree>
    <p:extLst>
      <p:ext uri="{BB962C8B-B14F-4D97-AF65-F5344CB8AC3E}">
        <p14:creationId xmlns:p14="http://schemas.microsoft.com/office/powerpoint/2010/main" val="16160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E77DAE-CCEB-C7D3-8A91-6659249148E9}"/>
              </a:ext>
            </a:extLst>
          </p:cNvPr>
          <p:cNvSpPr>
            <a:spLocks noGrp="1"/>
          </p:cNvSpPr>
          <p:nvPr>
            <p:ph type="title"/>
          </p:nvPr>
        </p:nvSpPr>
        <p:spPr>
          <a:xfrm>
            <a:off x="508614" y="487458"/>
            <a:ext cx="8675579" cy="550767"/>
          </a:xfrm>
        </p:spPr>
        <p:txBody>
          <a:bodyPr>
            <a:noAutofit/>
          </a:bodyPr>
          <a:lstStyle/>
          <a:p>
            <a:r>
              <a:rPr kumimoji="0" lang="en-GB" b="1" i="0" u="none" strike="noStrike" kern="1200" cap="none" spc="0" normalizeH="0" baseline="0" noProof="0">
                <a:ln>
                  <a:noFill/>
                </a:ln>
                <a:solidFill>
                  <a:srgbClr val="E6E8ED">
                    <a:lumMod val="10000"/>
                  </a:srgbClr>
                </a:solidFill>
                <a:effectLst/>
                <a:uLnTx/>
                <a:uFillTx/>
                <a:latin typeface="Arial"/>
                <a:ea typeface="+mj-ea"/>
                <a:cs typeface="+mj-cs"/>
              </a:rPr>
              <a:t>Examples of real-world breaches</a:t>
            </a:r>
            <a:r>
              <a:rPr lang="en-GB">
                <a:solidFill>
                  <a:srgbClr val="E6E8ED">
                    <a:lumMod val="10000"/>
                  </a:srgbClr>
                </a:solidFill>
                <a:latin typeface="Arial"/>
              </a:rPr>
              <a:t> </a:t>
            </a:r>
            <a:r>
              <a:rPr kumimoji="0" lang="en-GB" b="1" i="0" u="none" strike="noStrike" kern="1200" cap="none" spc="0" normalizeH="0" baseline="0" noProof="0">
                <a:ln>
                  <a:noFill/>
                </a:ln>
                <a:solidFill>
                  <a:srgbClr val="E6E8ED">
                    <a:lumMod val="10000"/>
                  </a:srgbClr>
                </a:solidFill>
                <a:effectLst/>
                <a:uLnTx/>
                <a:uFillTx/>
                <a:latin typeface="Arial"/>
                <a:ea typeface="+mj-ea"/>
                <a:cs typeface="+mj-cs"/>
              </a:rPr>
              <a:t>and incidents (2) </a:t>
            </a:r>
            <a:endParaRPr lang="en-GB"/>
          </a:p>
        </p:txBody>
      </p:sp>
      <p:sp>
        <p:nvSpPr>
          <p:cNvPr id="5" name="Text Placeholder 4">
            <a:extLst>
              <a:ext uri="{FF2B5EF4-FFF2-40B4-BE49-F238E27FC236}">
                <a16:creationId xmlns:a16="http://schemas.microsoft.com/office/drawing/2014/main" id="{8C4480D4-50BE-9368-887B-3552AC0C8E44}"/>
              </a:ext>
            </a:extLst>
          </p:cNvPr>
          <p:cNvSpPr>
            <a:spLocks noGrp="1"/>
          </p:cNvSpPr>
          <p:nvPr>
            <p:ph type="body" sz="quarter" idx="15"/>
          </p:nvPr>
        </p:nvSpPr>
        <p:spPr>
          <a:xfrm>
            <a:off x="508614" y="1457432"/>
            <a:ext cx="7084144" cy="372647"/>
          </a:xfrm>
        </p:spPr>
        <p:txBody>
          <a:bodyPr/>
          <a:lstStyle/>
          <a:p>
            <a:r>
              <a:rPr lang="en-GB"/>
              <a:t>Breach 2. Personal Data breach </a:t>
            </a:r>
          </a:p>
        </p:txBody>
      </p:sp>
      <p:sp>
        <p:nvSpPr>
          <p:cNvPr id="3" name="Text Placeholder 2">
            <a:extLst>
              <a:ext uri="{FF2B5EF4-FFF2-40B4-BE49-F238E27FC236}">
                <a16:creationId xmlns:a16="http://schemas.microsoft.com/office/drawing/2014/main" id="{1EB272A2-04F6-CAB9-0B92-4ABABDAFC590}"/>
              </a:ext>
            </a:extLst>
          </p:cNvPr>
          <p:cNvSpPr>
            <a:spLocks noGrp="1"/>
          </p:cNvSpPr>
          <p:nvPr>
            <p:ph type="body" sz="quarter" idx="14"/>
          </p:nvPr>
        </p:nvSpPr>
        <p:spPr>
          <a:xfrm>
            <a:off x="515940" y="1975534"/>
            <a:ext cx="5764280" cy="4119772"/>
          </a:xfrm>
        </p:spPr>
        <p:txBody>
          <a:bodyPr>
            <a:normAutofit/>
          </a:bodyPr>
          <a:lstStyle/>
          <a:p>
            <a:pPr>
              <a:lnSpc>
                <a:spcPct val="110000"/>
              </a:lnSpc>
              <a:spcBef>
                <a:spcPts val="0"/>
              </a:spcBef>
              <a:spcAft>
                <a:spcPts val="0"/>
              </a:spcAft>
            </a:pPr>
            <a:r>
              <a:rPr lang="en-GB" sz="1600" b="0" dirty="0"/>
              <a:t>A UK police force faced a major data breach when an employee, responding to a freedom of information request, inadvertently included a hidden worksheet with sensitive data in a workbook. This mistake exposed the personal details of over 9,000 employees online, including surnames, initials, rank, and role.  This breach caused serious safety concerns for the individuals and their families.</a:t>
            </a:r>
          </a:p>
          <a:p>
            <a:pPr>
              <a:lnSpc>
                <a:spcPct val="110000"/>
              </a:lnSpc>
              <a:spcBef>
                <a:spcPts val="0"/>
              </a:spcBef>
              <a:spcAft>
                <a:spcPts val="0"/>
              </a:spcAft>
            </a:pPr>
            <a:endParaRPr lang="en-GB" sz="1600" b="0" dirty="0"/>
          </a:p>
          <a:p>
            <a:pPr>
              <a:lnSpc>
                <a:spcPct val="110000"/>
              </a:lnSpc>
              <a:spcBef>
                <a:spcPts val="0"/>
              </a:spcBef>
              <a:spcAft>
                <a:spcPts val="0"/>
              </a:spcAft>
            </a:pPr>
            <a:r>
              <a:rPr lang="en-GB" sz="1600" b="0" dirty="0"/>
              <a:t>Upon reporting the breach to the ICO, the event was described as a 'perfect storm of risk and harm,' emphasizing the human impact of inadequate data security. The police force was fined £750,000, reduced from £5.6 million due to public sector considerations. The ICO stated that this incident serves as a reminder for all organisations that simple procedures could have prevented the breach.</a:t>
            </a:r>
          </a:p>
        </p:txBody>
      </p:sp>
      <p:pic>
        <p:nvPicPr>
          <p:cNvPr id="11" name="Picture Placeholder 10" descr="Hands typing on keyboard">
            <a:extLst>
              <a:ext uri="{FF2B5EF4-FFF2-40B4-BE49-F238E27FC236}">
                <a16:creationId xmlns:a16="http://schemas.microsoft.com/office/drawing/2014/main" id="{4CB06445-7F01-8A23-E99C-2CCFAA2B90F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92" r="16692"/>
          <a:stretch>
            <a:fillRect/>
          </a:stretch>
        </p:blipFill>
        <p:spPr/>
      </p:pic>
    </p:spTree>
    <p:extLst>
      <p:ext uri="{BB962C8B-B14F-4D97-AF65-F5344CB8AC3E}">
        <p14:creationId xmlns:p14="http://schemas.microsoft.com/office/powerpoint/2010/main" val="49268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2ECA78-F710-8536-3440-6492CABFFD0F}"/>
              </a:ext>
            </a:extLst>
          </p:cNvPr>
          <p:cNvSpPr>
            <a:spLocks noGrp="1"/>
          </p:cNvSpPr>
          <p:nvPr>
            <p:ph type="title"/>
          </p:nvPr>
        </p:nvSpPr>
        <p:spPr/>
        <p:txBody>
          <a:bodyPr>
            <a:normAutofit/>
          </a:bodyPr>
          <a:lstStyle/>
          <a:p>
            <a:r>
              <a:rPr lang="en-GB"/>
              <a:t>Potential Impact and consequences of breaches</a:t>
            </a:r>
          </a:p>
        </p:txBody>
      </p:sp>
      <p:sp>
        <p:nvSpPr>
          <p:cNvPr id="14" name="Text Placeholder 5">
            <a:extLst>
              <a:ext uri="{FF2B5EF4-FFF2-40B4-BE49-F238E27FC236}">
                <a16:creationId xmlns:a16="http://schemas.microsoft.com/office/drawing/2014/main" id="{BDEE5F36-1B26-196E-838C-9E4F1170970F}"/>
              </a:ext>
            </a:extLst>
          </p:cNvPr>
          <p:cNvSpPr txBox="1">
            <a:spLocks/>
          </p:cNvSpPr>
          <p:nvPr/>
        </p:nvSpPr>
        <p:spPr>
          <a:xfrm>
            <a:off x="518315" y="1476638"/>
            <a:ext cx="11157745" cy="696270"/>
          </a:xfrm>
          <a:prstGeom prst="roundRect">
            <a:avLst>
              <a:gd name="adj" fmla="val 16388"/>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b="0"/>
              <a:t>An information loss can cause harm or distress to individuals and have an impact on the organisation. Here are some examples of the potential consequences of breaches:</a:t>
            </a:r>
          </a:p>
        </p:txBody>
      </p:sp>
      <p:sp>
        <p:nvSpPr>
          <p:cNvPr id="2" name="Text Placeholder 1">
            <a:extLst>
              <a:ext uri="{FF2B5EF4-FFF2-40B4-BE49-F238E27FC236}">
                <a16:creationId xmlns:a16="http://schemas.microsoft.com/office/drawing/2014/main" id="{D607EF98-2E1F-20FD-14A4-6EFA36A1C24D}"/>
              </a:ext>
            </a:extLst>
          </p:cNvPr>
          <p:cNvSpPr>
            <a:spLocks noGrp="1"/>
          </p:cNvSpPr>
          <p:nvPr>
            <p:ph type="body" sz="quarter" idx="26"/>
          </p:nvPr>
        </p:nvSpPr>
        <p:spPr>
          <a:xfrm>
            <a:off x="518317" y="2434708"/>
            <a:ext cx="3517900" cy="1563687"/>
          </a:xfrm>
          <a:solidFill>
            <a:srgbClr val="F2D3E3"/>
          </a:solidFill>
          <a:effectLst>
            <a:outerShdw blurRad="50800" dist="38100" dir="2700000" algn="tl" rotWithShape="0">
              <a:prstClr val="black">
                <a:alpha val="40000"/>
              </a:prstClr>
            </a:outerShdw>
          </a:effectLst>
        </p:spPr>
        <p:txBody>
          <a:bodyPr tIns="108000">
            <a:normAutofit fontScale="92500" lnSpcReduction="20000"/>
          </a:bodyPr>
          <a:lstStyle/>
          <a:p>
            <a:pPr>
              <a:lnSpc>
                <a:spcPct val="110000"/>
              </a:lnSpc>
              <a:spcBef>
                <a:spcPts val="0"/>
              </a:spcBef>
              <a:spcAft>
                <a:spcPts val="0"/>
              </a:spcAft>
            </a:pPr>
            <a:r>
              <a:rPr lang="en-GB" sz="1700" b="1"/>
              <a:t>Personnel Risk: </a:t>
            </a:r>
            <a:r>
              <a:rPr lang="en-GB" sz="1700"/>
              <a:t>Data breaches can expose sensitive personal information that could be exploited for identity theft and fraud. In some cases, can be life threatening. </a:t>
            </a:r>
          </a:p>
          <a:p>
            <a:pPr>
              <a:lnSpc>
                <a:spcPct val="110000"/>
              </a:lnSpc>
              <a:spcBef>
                <a:spcPts val="0"/>
              </a:spcBef>
              <a:spcAft>
                <a:spcPts val="0"/>
              </a:spcAft>
            </a:pPr>
            <a:endParaRPr lang="en-GB"/>
          </a:p>
        </p:txBody>
      </p:sp>
      <p:sp>
        <p:nvSpPr>
          <p:cNvPr id="4" name="Text Placeholder 3">
            <a:extLst>
              <a:ext uri="{FF2B5EF4-FFF2-40B4-BE49-F238E27FC236}">
                <a16:creationId xmlns:a16="http://schemas.microsoft.com/office/drawing/2014/main" id="{155F44BC-B00A-01F5-E1B1-713899AC231B}"/>
              </a:ext>
            </a:extLst>
          </p:cNvPr>
          <p:cNvSpPr>
            <a:spLocks noGrp="1"/>
          </p:cNvSpPr>
          <p:nvPr>
            <p:ph type="body" sz="quarter" idx="46"/>
          </p:nvPr>
        </p:nvSpPr>
        <p:spPr>
          <a:xfrm>
            <a:off x="4337050" y="2434708"/>
            <a:ext cx="3517900" cy="1563687"/>
          </a:xfrm>
          <a:solidFill>
            <a:srgbClr val="F2D3E3"/>
          </a:solidFill>
          <a:effectLst>
            <a:outerShdw blurRad="50800" dist="38100" dir="2700000" algn="tl" rotWithShape="0">
              <a:prstClr val="black">
                <a:alpha val="40000"/>
              </a:prstClr>
            </a:outerShdw>
          </a:effectLst>
        </p:spPr>
        <p:txBody>
          <a:bodyPr tIns="108000">
            <a:normAutofit/>
          </a:bodyPr>
          <a:lstStyle/>
          <a:p>
            <a:pPr>
              <a:lnSpc>
                <a:spcPct val="100000"/>
              </a:lnSpc>
              <a:spcBef>
                <a:spcPts val="0"/>
              </a:spcBef>
              <a:spcAft>
                <a:spcPts val="0"/>
              </a:spcAft>
            </a:pPr>
            <a:r>
              <a:rPr lang="en-GB" b="1"/>
              <a:t>Regulatory Consequences: </a:t>
            </a:r>
            <a:r>
              <a:rPr lang="en-GB"/>
              <a:t>The ICO often launches investigations, and the organisation can face penalties under the UK GDPR.</a:t>
            </a:r>
          </a:p>
          <a:p>
            <a:pPr>
              <a:lnSpc>
                <a:spcPct val="100000"/>
              </a:lnSpc>
              <a:spcBef>
                <a:spcPts val="0"/>
              </a:spcBef>
              <a:spcAft>
                <a:spcPts val="0"/>
              </a:spcAft>
            </a:pPr>
            <a:endParaRPr lang="en-GB"/>
          </a:p>
        </p:txBody>
      </p:sp>
      <p:sp>
        <p:nvSpPr>
          <p:cNvPr id="6" name="Text Placeholder 5">
            <a:extLst>
              <a:ext uri="{FF2B5EF4-FFF2-40B4-BE49-F238E27FC236}">
                <a16:creationId xmlns:a16="http://schemas.microsoft.com/office/drawing/2014/main" id="{56A70074-5F64-177F-124B-422BB68B0DFA}"/>
              </a:ext>
            </a:extLst>
          </p:cNvPr>
          <p:cNvSpPr>
            <a:spLocks noGrp="1"/>
          </p:cNvSpPr>
          <p:nvPr>
            <p:ph type="body" sz="quarter" idx="48"/>
          </p:nvPr>
        </p:nvSpPr>
        <p:spPr>
          <a:xfrm>
            <a:off x="8155783" y="2434708"/>
            <a:ext cx="3517900" cy="1563687"/>
          </a:xfrm>
          <a:solidFill>
            <a:srgbClr val="F2D3E3"/>
          </a:solidFill>
          <a:effectLst>
            <a:outerShdw blurRad="50800" dist="38100" dir="2700000" algn="tl" rotWithShape="0">
              <a:prstClr val="black">
                <a:alpha val="40000"/>
              </a:prstClr>
            </a:outerShdw>
          </a:effectLst>
        </p:spPr>
        <p:txBody>
          <a:bodyPr tIns="108000">
            <a:normAutofit/>
          </a:bodyPr>
          <a:lstStyle/>
          <a:p>
            <a:pPr>
              <a:lnSpc>
                <a:spcPct val="100000"/>
              </a:lnSpc>
              <a:spcBef>
                <a:spcPts val="0"/>
              </a:spcBef>
              <a:spcAft>
                <a:spcPts val="0"/>
              </a:spcAft>
            </a:pPr>
            <a:r>
              <a:rPr lang="en-GB" b="1"/>
              <a:t>Reputational Damage: </a:t>
            </a:r>
            <a:r>
              <a:rPr lang="en-GB"/>
              <a:t>Public and parliamentary scrutiny over cybersecurity practices. Trust in Government is broken.</a:t>
            </a:r>
          </a:p>
        </p:txBody>
      </p:sp>
      <p:sp>
        <p:nvSpPr>
          <p:cNvPr id="3" name="Text Placeholder 2">
            <a:extLst>
              <a:ext uri="{FF2B5EF4-FFF2-40B4-BE49-F238E27FC236}">
                <a16:creationId xmlns:a16="http://schemas.microsoft.com/office/drawing/2014/main" id="{63163871-63B0-36E4-D4AE-84F90348642C}"/>
              </a:ext>
            </a:extLst>
          </p:cNvPr>
          <p:cNvSpPr>
            <a:spLocks noGrp="1"/>
          </p:cNvSpPr>
          <p:nvPr>
            <p:ph type="body" sz="quarter" idx="45"/>
          </p:nvPr>
        </p:nvSpPr>
        <p:spPr>
          <a:xfrm>
            <a:off x="2427021" y="4293447"/>
            <a:ext cx="3517900" cy="1563687"/>
          </a:xfrm>
          <a:solidFill>
            <a:srgbClr val="F2D3E3"/>
          </a:solidFill>
          <a:effectLst>
            <a:outerShdw blurRad="50800" dist="38100" dir="2700000" algn="tl" rotWithShape="0">
              <a:prstClr val="black">
                <a:alpha val="40000"/>
              </a:prstClr>
            </a:outerShdw>
          </a:effectLst>
        </p:spPr>
        <p:txBody>
          <a:bodyPr tIns="108000">
            <a:normAutofit/>
          </a:bodyPr>
          <a:lstStyle/>
          <a:p>
            <a:pPr>
              <a:lnSpc>
                <a:spcPct val="100000"/>
              </a:lnSpc>
              <a:spcBef>
                <a:spcPts val="0"/>
              </a:spcBef>
              <a:spcAft>
                <a:spcPts val="0"/>
              </a:spcAft>
            </a:pPr>
            <a:r>
              <a:rPr lang="en-GB" b="1"/>
              <a:t>Operational Disruption: </a:t>
            </a:r>
            <a:r>
              <a:rPr lang="en-GB"/>
              <a:t>Internal reviews and audits / temporary suspension of certain digital services, affecting workflow and morale.</a:t>
            </a:r>
          </a:p>
        </p:txBody>
      </p:sp>
      <p:sp>
        <p:nvSpPr>
          <p:cNvPr id="5" name="Text Placeholder 4">
            <a:extLst>
              <a:ext uri="{FF2B5EF4-FFF2-40B4-BE49-F238E27FC236}">
                <a16:creationId xmlns:a16="http://schemas.microsoft.com/office/drawing/2014/main" id="{C80F2F75-00BD-3F65-2727-8788E5E1124A}"/>
              </a:ext>
            </a:extLst>
          </p:cNvPr>
          <p:cNvSpPr>
            <a:spLocks noGrp="1"/>
          </p:cNvSpPr>
          <p:nvPr>
            <p:ph type="body" sz="quarter" idx="47"/>
          </p:nvPr>
        </p:nvSpPr>
        <p:spPr>
          <a:xfrm>
            <a:off x="6245754" y="4293447"/>
            <a:ext cx="3517900" cy="1563687"/>
          </a:xfrm>
          <a:solidFill>
            <a:srgbClr val="F2D3E3"/>
          </a:solidFill>
          <a:effectLst>
            <a:outerShdw blurRad="50800" dist="38100" dir="2700000" algn="tl" rotWithShape="0">
              <a:prstClr val="black">
                <a:alpha val="40000"/>
              </a:prstClr>
            </a:outerShdw>
          </a:effectLst>
        </p:spPr>
        <p:txBody>
          <a:bodyPr tIns="108000"/>
          <a:lstStyle/>
          <a:p>
            <a:pPr>
              <a:lnSpc>
                <a:spcPct val="100000"/>
              </a:lnSpc>
              <a:spcBef>
                <a:spcPts val="0"/>
              </a:spcBef>
              <a:spcAft>
                <a:spcPts val="0"/>
              </a:spcAft>
            </a:pPr>
            <a:r>
              <a:rPr lang="en-GB" b="1"/>
              <a:t>Legal/financial: </a:t>
            </a:r>
            <a:r>
              <a:rPr lang="en-GB"/>
              <a:t>damage to the organisation.</a:t>
            </a:r>
          </a:p>
        </p:txBody>
      </p:sp>
    </p:spTree>
    <p:extLst>
      <p:ext uri="{BB962C8B-B14F-4D97-AF65-F5344CB8AC3E}">
        <p14:creationId xmlns:p14="http://schemas.microsoft.com/office/powerpoint/2010/main" val="140215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211DA6-48F6-4965-9064-A3A56CF17BBA}">
  <ds:schemaRefs>
    <ds:schemaRef ds:uri="http://purl.org/dc/elements/1.1/"/>
    <ds:schemaRef ds:uri="http://schemas.microsoft.com/office/infopath/2007/PartnerControls"/>
    <ds:schemaRef ds:uri="http://schemas.microsoft.com/office/2006/documentManagement/types"/>
    <ds:schemaRef ds:uri="http://purl.org/dc/dcmitype/"/>
    <ds:schemaRef ds:uri="http://purl.org/dc/terms/"/>
    <ds:schemaRef ds:uri="http://schemas.openxmlformats.org/package/2006/metadata/core-properties"/>
    <ds:schemaRef ds:uri="5bf5b3fa-44b0-44d0-b245-b528099b91f4"/>
    <ds:schemaRef ds:uri="a04dbe3e-63b4-48d2-9d03-f0eb0c7bc09d"/>
    <ds:schemaRef ds:uri="http://schemas.microsoft.com/office/2006/metadata/properties"/>
    <ds:schemaRef ds:uri="http://www.w3.org/XML/1998/namespace"/>
    <ds:schemaRef ds:uri="275f34ba-053b-4d3f-9c50-c6c886b5363a"/>
    <ds:schemaRef ds:uri="84f80d78-f0f8-41c0-b86f-e8b8b59e8285"/>
  </ds:schemaRefs>
</ds:datastoreItem>
</file>

<file path=customXml/itemProps2.xml><?xml version="1.0" encoding="utf-8"?>
<ds:datastoreItem xmlns:ds="http://schemas.openxmlformats.org/officeDocument/2006/customXml" ds:itemID="{1D752149-F2E6-4873-840A-68ED63A4AF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B3EE1D-5CF7-4E79-8862-2C6EB3AE879D}">
  <ds:schemaRefs>
    <ds:schemaRef ds:uri="http://schemas.microsoft.com/sharepoint/v3/contenttype/forms"/>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34</TotalTime>
  <Words>1790</Words>
  <Application>Microsoft Office PowerPoint</Application>
  <PresentationFormat>Widescreen</PresentationFormat>
  <Paragraphs>111</Paragraphs>
  <Slides>15</Slides>
  <Notes>0</Notes>
  <HiddenSlides>0</HiddenSlides>
  <MMClips>2</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Government Skills Original Slides</vt:lpstr>
      <vt:lpstr>Government Skills Template</vt:lpstr>
      <vt:lpstr>Information Asset Owner Training Refresh</vt:lpstr>
      <vt:lpstr>Security Incidents &amp; Data breaches </vt:lpstr>
      <vt:lpstr>Security Incidents &amp; Data breaches (1)</vt:lpstr>
      <vt:lpstr>Security Incidents &amp; Data breaches (2)</vt:lpstr>
      <vt:lpstr>Examples of types of information &amp; cyber breaches (1) </vt:lpstr>
      <vt:lpstr>Examples of types of information &amp; cyber breaches (2) </vt:lpstr>
      <vt:lpstr>Examples of real-world breaches and incidents (1)</vt:lpstr>
      <vt:lpstr>Examples of real-world breaches and incidents (2) </vt:lpstr>
      <vt:lpstr>Potential Impact and consequences of breaches</vt:lpstr>
      <vt:lpstr>How to avoid incidents and breaches (1)</vt:lpstr>
      <vt:lpstr>How to avoid incidents and breaches (2)</vt:lpstr>
      <vt:lpstr>Reporting &amp; Managing Incidents and Breaches</vt:lpstr>
      <vt:lpstr>Scenario 4:</vt:lpstr>
      <vt:lpstr>Summary of key learning</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9</cp:revision>
  <dcterms:created xsi:type="dcterms:W3CDTF">2023-07-28T13:29:46Z</dcterms:created>
  <dcterms:modified xsi:type="dcterms:W3CDTF">2025-09-15T12:24:20Z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480da6ed-937d-431b-b3c5-3797ff2a16d9</vt:lpwstr>
  </property>
  <property fmtid="{D5CDD505-2E9C-101B-9397-08002B2CF9AE}" pid="4" name="ClassificationContentMarkingFooterLocations">
    <vt:lpwstr>Government Skills Original Slides:14\Government Skills Template:15</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Slides:13\Government Skills Template:14</vt:lpwstr>
  </property>
  <property fmtid="{D5CDD505-2E9C-101B-9397-08002B2CF9AE}" pid="7" name="ClassificationContentMarkingHeaderText">
    <vt:lpwstr>Official</vt:lpwstr>
  </property>
  <property fmtid="{D5CDD505-2E9C-101B-9397-08002B2CF9AE}" pid="8" name="MediaServiceImageTags">
    <vt:lpwstr/>
  </property>
</Properties>
</file>