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 id="2147483648" r:id="rId5"/>
  </p:sldMasterIdLst>
  <p:notesMasterIdLst>
    <p:notesMasterId r:id="rId17"/>
  </p:notesMasterIdLst>
  <p:handoutMasterIdLst>
    <p:handoutMasterId r:id="rId18"/>
  </p:handoutMasterIdLst>
  <p:sldIdLst>
    <p:sldId id="259" r:id="rId6"/>
    <p:sldId id="263" r:id="rId7"/>
    <p:sldId id="315" r:id="rId8"/>
    <p:sldId id="256" r:id="rId9"/>
    <p:sldId id="288" r:id="rId10"/>
    <p:sldId id="311" r:id="rId11"/>
    <p:sldId id="293" r:id="rId12"/>
    <p:sldId id="296" r:id="rId13"/>
    <p:sldId id="297" r:id="rId14"/>
    <p:sldId id="295" r:id="rId15"/>
    <p:sldId id="308" r:id="rId16"/>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320" userDrawn="1">
          <p15:clr>
            <a:srgbClr val="A4A3A4"/>
          </p15:clr>
        </p15:guide>
        <p15:guide id="8" orient="horz" pos="1003" userDrawn="1">
          <p15:clr>
            <a:srgbClr val="A4A3A4"/>
          </p15:clr>
        </p15:guide>
        <p15:guide id="9" orient="horz" pos="1275" userDrawn="1">
          <p15:clr>
            <a:srgbClr val="A4A3A4"/>
          </p15:clr>
        </p15:guide>
        <p15:guide id="10" orient="horz" pos="1820" userDrawn="1">
          <p15:clr>
            <a:srgbClr val="A4A3A4"/>
          </p15:clr>
        </p15:guide>
        <p15:guide id="11" orient="horz" pos="1979" userDrawn="1">
          <p15:clr>
            <a:srgbClr val="A4A3A4"/>
          </p15:clr>
        </p15:guide>
        <p15:guide id="12" pos="7355" userDrawn="1">
          <p15:clr>
            <a:srgbClr val="A4A3A4"/>
          </p15:clr>
        </p15:guide>
        <p15:guide id="13" pos="325" userDrawn="1">
          <p15:clr>
            <a:srgbClr val="A4A3A4"/>
          </p15:clr>
        </p15:guide>
        <p15:guide id="14" pos="1277" userDrawn="1">
          <p15:clr>
            <a:srgbClr val="A4A3A4"/>
          </p15:clr>
        </p15:guide>
        <p15:guide id="15" pos="6425" userDrawn="1">
          <p15:clr>
            <a:srgbClr val="A4A3A4"/>
          </p15:clr>
        </p15:guide>
        <p15:guide id="16" orient="horz" pos="2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1FEE9E-DDEC-D6FF-5AF1-E4B29D245216}" name="Atuk Zeynep DWP SECURITY AND DATA PROTECTION" initials="AZDSADP" userId="S::ZEYNEP.ATUK@DWP.GOV.UK::4b4e0ceb-0332-4bad-8017-38b7f490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2BE"/>
    <a:srgbClr val="CE6E21"/>
    <a:srgbClr val="A9D18E"/>
    <a:srgbClr val="4EA72E"/>
    <a:srgbClr val="782670"/>
    <a:srgbClr val="E1A0D9"/>
    <a:srgbClr val="B472B0"/>
    <a:srgbClr val="904B8E"/>
    <a:srgbClr val="78266F"/>
    <a:srgbClr val="D291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FC4790-2C96-A998-01C3-B92C40767AB7}" v="3" dt="2025-09-19T14:00:19.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4320"/>
        <p:guide orient="horz" pos="1003"/>
        <p:guide orient="horz" pos="1275"/>
        <p:guide orient="horz" pos="1820"/>
        <p:guide orient="horz" pos="1979"/>
        <p:guide pos="7355"/>
        <p:guide pos="325"/>
        <p:guide pos="1277"/>
        <p:guide pos="6425"/>
        <p:guide orient="horz" pos="2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n Cassandra DWP SECURITY AND DATA PROTECTION" userId="S::cassandra.moon@dwp.gov.uk::b3da1550-0acf-4aaa-ae62-cf00a8bc7559" providerId="AD" clId="Web-{31563091-57B8-1160-319D-C3535093A83B}"/>
    <pc:docChg chg="modSld">
      <pc:chgData name="Moon Cassandra DWP SECURITY AND DATA PROTECTION" userId="S::cassandra.moon@dwp.gov.uk::b3da1550-0acf-4aaa-ae62-cf00a8bc7559" providerId="AD" clId="Web-{31563091-57B8-1160-319D-C3535093A83B}" dt="2025-08-05T09:38:38.460" v="1" actId="20577"/>
      <pc:docMkLst>
        <pc:docMk/>
      </pc:docMkLst>
      <pc:sldChg chg="modSp">
        <pc:chgData name="Moon Cassandra DWP SECURITY AND DATA PROTECTION" userId="S::cassandra.moon@dwp.gov.uk::b3da1550-0acf-4aaa-ae62-cf00a8bc7559" providerId="AD" clId="Web-{31563091-57B8-1160-319D-C3535093A83B}" dt="2025-08-05T09:38:38.460" v="1" actId="20577"/>
        <pc:sldMkLst>
          <pc:docMk/>
          <pc:sldMk cId="329791069" sldId="288"/>
        </pc:sldMkLst>
      </pc:sldChg>
    </pc:docChg>
  </pc:docChgLst>
  <pc:docChgLst>
    <pc:chgData name="Atuk Zeynep DWP SECURITY AND DATA PROTECTION" userId="4b4e0ceb-0332-4bad-8017-38b7f4906daa" providerId="ADAL" clId="{B35B6C5F-7BA3-4F3D-B8B0-F2F4CEE07F01}"/>
    <pc:docChg chg="custSel modSld">
      <pc:chgData name="Atuk Zeynep DWP SECURITY AND DATA PROTECTION" userId="4b4e0ceb-0332-4bad-8017-38b7f4906daa" providerId="ADAL" clId="{B35B6C5F-7BA3-4F3D-B8B0-F2F4CEE07F01}" dt="2025-08-11T10:12:02.828" v="15" actId="6549"/>
      <pc:docMkLst>
        <pc:docMk/>
      </pc:docMkLst>
      <pc:sldChg chg="modSp mod">
        <pc:chgData name="Atuk Zeynep DWP SECURITY AND DATA PROTECTION" userId="4b4e0ceb-0332-4bad-8017-38b7f4906daa" providerId="ADAL" clId="{B35B6C5F-7BA3-4F3D-B8B0-F2F4CEE07F01}" dt="2025-08-11T10:12:02.828" v="15" actId="6549"/>
        <pc:sldMkLst>
          <pc:docMk/>
          <pc:sldMk cId="329791069" sldId="288"/>
        </pc:sldMkLst>
      </pc:sldChg>
      <pc:sldChg chg="delSp modSp mod">
        <pc:chgData name="Atuk Zeynep DWP SECURITY AND DATA PROTECTION" userId="4b4e0ceb-0332-4bad-8017-38b7f4906daa" providerId="ADAL" clId="{B35B6C5F-7BA3-4F3D-B8B0-F2F4CEE07F01}" dt="2025-07-29T15:36:42.233" v="14" actId="14100"/>
        <pc:sldMkLst>
          <pc:docMk/>
          <pc:sldMk cId="269740589" sldId="295"/>
        </pc:sldMkLst>
      </pc:sldChg>
    </pc:docChg>
  </pc:docChgLst>
  <pc:docChgLst>
    <pc:chgData name="Atuk Zeynep DWP SECURITY AND DATA PROTECTION" userId="4b4e0ceb-0332-4bad-8017-38b7f4906daa" providerId="ADAL" clId="{3803F976-7D4D-41FB-96C2-D2754F396140}"/>
    <pc:docChg chg="modSld">
      <pc:chgData name="Atuk Zeynep DWP SECURITY AND DATA PROTECTION" userId="4b4e0ceb-0332-4bad-8017-38b7f4906daa" providerId="ADAL" clId="{3803F976-7D4D-41FB-96C2-D2754F396140}" dt="2025-08-13T13:23:30.760" v="9" actId="13244"/>
      <pc:docMkLst>
        <pc:docMk/>
      </pc:docMkLst>
      <pc:sldChg chg="modSp mod">
        <pc:chgData name="Atuk Zeynep DWP SECURITY AND DATA PROTECTION" userId="4b4e0ceb-0332-4bad-8017-38b7f4906daa" providerId="ADAL" clId="{3803F976-7D4D-41FB-96C2-D2754F396140}" dt="2025-08-13T11:34:45.640" v="2" actId="20577"/>
        <pc:sldMkLst>
          <pc:docMk/>
          <pc:sldMk cId="329791069" sldId="288"/>
        </pc:sldMkLst>
      </pc:sldChg>
      <pc:sldChg chg="modSp mod">
        <pc:chgData name="Atuk Zeynep DWP SECURITY AND DATA PROTECTION" userId="4b4e0ceb-0332-4bad-8017-38b7f4906daa" providerId="ADAL" clId="{3803F976-7D4D-41FB-96C2-D2754F396140}" dt="2025-08-13T13:23:30.760" v="9" actId="13244"/>
        <pc:sldMkLst>
          <pc:docMk/>
          <pc:sldMk cId="269740589" sldId="295"/>
        </pc:sldMkLst>
      </pc:sldChg>
      <pc:sldChg chg="modSp mod">
        <pc:chgData name="Atuk Zeynep DWP SECURITY AND DATA PROTECTION" userId="4b4e0ceb-0332-4bad-8017-38b7f4906daa" providerId="ADAL" clId="{3803F976-7D4D-41FB-96C2-D2754F396140}" dt="2025-08-13T11:35:18.785" v="6" actId="20577"/>
        <pc:sldMkLst>
          <pc:docMk/>
          <pc:sldMk cId="2087684199" sldId="296"/>
        </pc:sldMkLst>
      </pc:sldChg>
    </pc:docChg>
  </pc:docChgLst>
  <pc:docChgLst>
    <pc:chgData name="Clayton Courtney DWP Security - Benton Park View" userId="S::courtney.clayton@dwp.gov.uk::ad40e96b-81a7-4be6-abe5-713d56ae349b" providerId="AD" clId="Web-{C1FC4790-2C96-A998-01C3-B92C40767AB7}"/>
    <pc:docChg chg="addSld delSld">
      <pc:chgData name="Clayton Courtney DWP Security - Benton Park View" userId="S::courtney.clayton@dwp.gov.uk::ad40e96b-81a7-4be6-abe5-713d56ae349b" providerId="AD" clId="Web-{C1FC4790-2C96-A998-01C3-B92C40767AB7}" dt="2025-09-19T14:00:19.446" v="2"/>
      <pc:docMkLst>
        <pc:docMk/>
      </pc:docMkLst>
      <pc:sldChg chg="add del">
        <pc:chgData name="Clayton Courtney DWP Security - Benton Park View" userId="S::courtney.clayton@dwp.gov.uk::ad40e96b-81a7-4be6-abe5-713d56ae349b" providerId="AD" clId="Web-{C1FC4790-2C96-A998-01C3-B92C40767AB7}" dt="2025-09-19T14:00:19.446" v="2"/>
        <pc:sldMkLst>
          <pc:docMk/>
          <pc:sldMk cId="3915511761" sldId="263"/>
        </pc:sldMkLst>
      </pc:sldChg>
      <pc:sldMasterChg chg="addSldLayout">
        <pc:chgData name="Clayton Courtney DWP Security - Benton Park View" userId="S::courtney.clayton@dwp.gov.uk::ad40e96b-81a7-4be6-abe5-713d56ae349b" providerId="AD" clId="Web-{C1FC4790-2C96-A998-01C3-B92C40767AB7}" dt="2025-09-19T09:30:08.697" v="0"/>
        <pc:sldMasterMkLst>
          <pc:docMk/>
          <pc:sldMasterMk cId="1103753784" sldId="2147483796"/>
        </pc:sldMasterMkLst>
        <pc:sldLayoutChg chg="add">
          <pc:chgData name="Clayton Courtney DWP Security - Benton Park View" userId="S::courtney.clayton@dwp.gov.uk::ad40e96b-81a7-4be6-abe5-713d56ae349b" providerId="AD" clId="Web-{C1FC4790-2C96-A998-01C3-B92C40767AB7}" dt="2025-09-19T09:30:08.697" v="0"/>
          <pc:sldLayoutMkLst>
            <pc:docMk/>
            <pc:sldMasterMk cId="1103753784" sldId="2147483796"/>
            <pc:sldLayoutMk cId="3506664685" sldId="2147483814"/>
          </pc:sldLayoutMkLst>
        </pc:sldLayoutChg>
      </pc:sldMasterChg>
    </pc:docChg>
  </pc:docChgLst>
  <pc:docChgLst>
    <pc:chgData name="Atuk Zeynep DWP SECURITY AND DATA PROTECTION" userId="S::zeynep.atuk@dwp.gov.uk::4b4e0ceb-0332-4bad-8017-38b7f4906daa" providerId="AD" clId="Web-{3020A47F-6B38-15B3-EF99-16C0A0C3CA1E}"/>
    <pc:docChg chg="modSld">
      <pc:chgData name="Atuk Zeynep DWP SECURITY AND DATA PROTECTION" userId="S::zeynep.atuk@dwp.gov.uk::4b4e0ceb-0332-4bad-8017-38b7f4906daa" providerId="AD" clId="Web-{3020A47F-6B38-15B3-EF99-16C0A0C3CA1E}" dt="2025-07-29T15:34:58.487" v="1" actId="20577"/>
      <pc:docMkLst>
        <pc:docMk/>
      </pc:docMkLst>
      <pc:sldChg chg="addSp modSp">
        <pc:chgData name="Atuk Zeynep DWP SECURITY AND DATA PROTECTION" userId="S::zeynep.atuk@dwp.gov.uk::4b4e0ceb-0332-4bad-8017-38b7f4906daa" providerId="AD" clId="Web-{3020A47F-6B38-15B3-EF99-16C0A0C3CA1E}" dt="2025-07-29T15:34:58.487" v="1" actId="20577"/>
        <pc:sldMkLst>
          <pc:docMk/>
          <pc:sldMk cId="269740589" sldId="295"/>
        </pc:sldMkLst>
      </pc:sldChg>
    </pc:docChg>
  </pc:docChgLst>
  <pc:docChgLst>
    <pc:chgData name="Clayton Courtney DWP Security - Benton Park View" userId="S::courtney.clayton@dwp.gov.uk::ad40e96b-81a7-4be6-abe5-713d56ae349b" providerId="AD" clId="Web-{5E3472BA-C5EC-9EF1-3FA8-067B370876B0}"/>
    <pc:docChg chg="modSld">
      <pc:chgData name="Clayton Courtney DWP Security - Benton Park View" userId="S::courtney.clayton@dwp.gov.uk::ad40e96b-81a7-4be6-abe5-713d56ae349b" providerId="AD" clId="Web-{5E3472BA-C5EC-9EF1-3FA8-067B370876B0}" dt="2025-09-15T12:21:00.092" v="61" actId="20577"/>
      <pc:docMkLst>
        <pc:docMk/>
      </pc:docMkLst>
      <pc:sldChg chg="modSp">
        <pc:chgData name="Clayton Courtney DWP Security - Benton Park View" userId="S::courtney.clayton@dwp.gov.uk::ad40e96b-81a7-4be6-abe5-713d56ae349b" providerId="AD" clId="Web-{5E3472BA-C5EC-9EF1-3FA8-067B370876B0}" dt="2025-09-15T12:21:00.092" v="61" actId="20577"/>
        <pc:sldMkLst>
          <pc:docMk/>
          <pc:sldMk cId="3049335471" sldId="256"/>
        </pc:sldMkLst>
        <pc:spChg chg="mod">
          <ac:chgData name="Clayton Courtney DWP Security - Benton Park View" userId="S::courtney.clayton@dwp.gov.uk::ad40e96b-81a7-4be6-abe5-713d56ae349b" providerId="AD" clId="Web-{5E3472BA-C5EC-9EF1-3FA8-067B370876B0}" dt="2025-09-15T12:21:00.092" v="61" actId="20577"/>
          <ac:spMkLst>
            <pc:docMk/>
            <pc:sldMk cId="3049335471" sldId="256"/>
            <ac:spMk id="2" creationId="{791F6E89-7385-1571-D31E-8107204A5E2D}"/>
          </ac:spMkLst>
        </pc:spChg>
      </pc:sldChg>
    </pc:docChg>
  </pc:docChgLst>
  <pc:docChgLst>
    <pc:chgData name="Atuk Zeynep DWP SECURITY AND DATA PROTECTION" userId="4b4e0ceb-0332-4bad-8017-38b7f4906daa" providerId="ADAL" clId="{D54053C3-3A84-4AD8-93C9-C9B7F59EF918}"/>
    <pc:docChg chg="undo custSel modSld">
      <pc:chgData name="Atuk Zeynep DWP SECURITY AND DATA PROTECTION" userId="4b4e0ceb-0332-4bad-8017-38b7f4906daa" providerId="ADAL" clId="{D54053C3-3A84-4AD8-93C9-C9B7F59EF918}" dt="2025-07-29T10:18:04.598" v="22" actId="14100"/>
      <pc:docMkLst>
        <pc:docMk/>
      </pc:docMkLst>
      <pc:sldChg chg="addSp delSp modSp mod">
        <pc:chgData name="Atuk Zeynep DWP SECURITY AND DATA PROTECTION" userId="4b4e0ceb-0332-4bad-8017-38b7f4906daa" providerId="ADAL" clId="{D54053C3-3A84-4AD8-93C9-C9B7F59EF918}" dt="2025-07-29T10:04:02.112" v="10" actId="20577"/>
        <pc:sldMkLst>
          <pc:docMk/>
          <pc:sldMk cId="329791069" sldId="288"/>
        </pc:sldMkLst>
      </pc:sldChg>
      <pc:sldChg chg="addSp delSp modSp mod">
        <pc:chgData name="Atuk Zeynep DWP SECURITY AND DATA PROTECTION" userId="4b4e0ceb-0332-4bad-8017-38b7f4906daa" providerId="ADAL" clId="{D54053C3-3A84-4AD8-93C9-C9B7F59EF918}" dt="2025-07-29T10:04:00.902" v="9" actId="478"/>
        <pc:sldMkLst>
          <pc:docMk/>
          <pc:sldMk cId="269740589" sldId="295"/>
        </pc:sldMkLst>
      </pc:sldChg>
      <pc:sldChg chg="modSp mod">
        <pc:chgData name="Atuk Zeynep DWP SECURITY AND DATA PROTECTION" userId="4b4e0ceb-0332-4bad-8017-38b7f4906daa" providerId="ADAL" clId="{D54053C3-3A84-4AD8-93C9-C9B7F59EF918}" dt="2025-07-29T10:18:04.598" v="22" actId="14100"/>
        <pc:sldMkLst>
          <pc:docMk/>
          <pc:sldMk cId="2051193875" sldId="31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1D38-109B-4DBF-9AC4-CCB295A43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3CC09039-CDDE-49D9-B4EA-122954583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41439B-DFAC-4C15-BE68-197F7BDE9406}" type="datetimeFigureOut">
              <a:rPr lang="en-GB" smtClean="0"/>
              <a:t>19/09/2025</a:t>
            </a:fld>
            <a:endParaRPr lang="en-GB" dirty="0"/>
          </a:p>
        </p:txBody>
      </p:sp>
      <p:sp>
        <p:nvSpPr>
          <p:cNvPr id="4" name="Footer Placeholder 3">
            <a:extLst>
              <a:ext uri="{FF2B5EF4-FFF2-40B4-BE49-F238E27FC236}">
                <a16:creationId xmlns:a16="http://schemas.microsoft.com/office/drawing/2014/main" id="{689C6413-526D-45FD-A2A9-26AE8FFC5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3E68930-D859-45B8-ADB9-F9FE184FEF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44A29-A58C-4BCE-B848-3343486EF873}" type="slidenum">
              <a:rPr lang="en-GB" smtClean="0"/>
              <a:t>‹#›</a:t>
            </a:fld>
            <a:endParaRPr lang="en-GB" dirty="0"/>
          </a:p>
        </p:txBody>
      </p:sp>
    </p:spTree>
    <p:extLst>
      <p:ext uri="{BB962C8B-B14F-4D97-AF65-F5344CB8AC3E}">
        <p14:creationId xmlns:p14="http://schemas.microsoft.com/office/powerpoint/2010/main" val="106264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BE15-7FD3-4024-B224-AEC08DDE1F63}" type="datetimeFigureOut">
              <a:rPr lang="en-GB" smtClean="0"/>
              <a:t>19/09/2025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0CC7-6B46-4255-8CFC-4AA4020A2FAB}" type="slidenum">
              <a:rPr lang="en-GB" smtClean="0"/>
              <a:t>‹#›</a:t>
            </a:fld>
            <a:endParaRPr lang="en-GB" dirty="0"/>
          </a:p>
        </p:txBody>
      </p:sp>
    </p:spTree>
    <p:extLst>
      <p:ext uri="{BB962C8B-B14F-4D97-AF65-F5344CB8AC3E}">
        <p14:creationId xmlns:p14="http://schemas.microsoft.com/office/powerpoint/2010/main" val="84124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7.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7.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7.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9.jpeg"/><Relationship Id="rId4" Type="http://schemas.openxmlformats.org/officeDocument/2006/relationships/image" Target="../media/image7.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7.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7.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78256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2498836" y="1"/>
            <a:ext cx="9699696" cy="6857999"/>
          </a:xfrm>
          <a:prstGeom prst="rect">
            <a:avLst/>
          </a:prstGeom>
          <a:noFill/>
          <a:ln>
            <a:noFill/>
          </a:ln>
        </p:spPr>
      </p:pic>
      <p:pic>
        <p:nvPicPr>
          <p:cNvPr id="9" name="Google Shape;9;p2" title="Government Skills Logo Oct2024 White (3).png"/>
          <p:cNvPicPr preferRelativeResize="0"/>
          <p:nvPr userDrawn="1"/>
        </p:nvPicPr>
        <p:blipFill>
          <a:blip r:embed="rId3">
            <a:alphaModFix/>
          </a:blip>
          <a:stretch>
            <a:fillRect/>
          </a:stretch>
        </p:blipFill>
        <p:spPr>
          <a:xfrm>
            <a:off x="10600444" y="263110"/>
            <a:ext cx="1342800" cy="813600"/>
          </a:xfrm>
          <a:prstGeom prst="rect">
            <a:avLst/>
          </a:prstGeom>
          <a:noFill/>
          <a:ln>
            <a:noFill/>
          </a:ln>
        </p:spPr>
      </p:pic>
      <p:sp>
        <p:nvSpPr>
          <p:cNvPr id="13" name="Text Placeholder 11">
            <a:extLst>
              <a:ext uri="{FF2B5EF4-FFF2-40B4-BE49-F238E27FC236}">
                <a16:creationId xmlns:a16="http://schemas.microsoft.com/office/drawing/2014/main" id="{76A38AC9-7E88-5BE9-602E-57D9D74E1EA7}"/>
              </a:ext>
            </a:extLst>
          </p:cNvPr>
          <p:cNvSpPr>
            <a:spLocks noGrp="1"/>
          </p:cNvSpPr>
          <p:nvPr>
            <p:ph type="body" sz="quarter" idx="10" hasCustomPrompt="1"/>
          </p:nvPr>
        </p:nvSpPr>
        <p:spPr>
          <a:xfrm>
            <a:off x="525463" y="4490401"/>
            <a:ext cx="5376862" cy="1085850"/>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Subtitle can go here</a:t>
            </a:r>
            <a:endParaRPr lang="en-GB"/>
          </a:p>
          <a:p>
            <a:pPr lvl="0"/>
            <a:endParaRPr lang="en-GB"/>
          </a:p>
        </p:txBody>
      </p:sp>
      <p:sp>
        <p:nvSpPr>
          <p:cNvPr id="15" name="Text Placeholder 14">
            <a:extLst>
              <a:ext uri="{FF2B5EF4-FFF2-40B4-BE49-F238E27FC236}">
                <a16:creationId xmlns:a16="http://schemas.microsoft.com/office/drawing/2014/main" id="{F2255ACF-5E0C-1BED-C692-B0397B3F923B}"/>
              </a:ext>
            </a:extLst>
          </p:cNvPr>
          <p:cNvSpPr>
            <a:spLocks noGrp="1"/>
          </p:cNvSpPr>
          <p:nvPr>
            <p:ph type="body" sz="quarter" idx="11" hasCustomPrompt="1"/>
          </p:nvPr>
        </p:nvSpPr>
        <p:spPr>
          <a:xfrm>
            <a:off x="506413" y="1964688"/>
            <a:ext cx="5387975" cy="2190750"/>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Presentation </a:t>
            </a:r>
            <a:br>
              <a:rPr lang="en-US"/>
            </a:br>
            <a:r>
              <a:rPr lang="en-US"/>
              <a:t>title goes here – </a:t>
            </a:r>
            <a:br>
              <a:rPr lang="en-US"/>
            </a:br>
            <a:r>
              <a:rPr lang="en-US"/>
              <a:t>Arial Bold 44pt</a:t>
            </a:r>
            <a:endParaRPr lang="en-GB"/>
          </a:p>
        </p:txBody>
      </p:sp>
      <p:pic>
        <p:nvPicPr>
          <p:cNvPr id="7" name="Picture 6" descr="A black and white logo&#10;&#10;AI-generated content may be incorrect.">
            <a:extLst>
              <a:ext uri="{FF2B5EF4-FFF2-40B4-BE49-F238E27FC236}">
                <a16:creationId xmlns:a16="http://schemas.microsoft.com/office/drawing/2014/main" id="{477F6D7B-144D-9E9C-44CB-3161B083EE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24566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641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1783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6484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372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35607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190360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24561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452668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781814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dirty="0"/>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27022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78256F"/>
        </a:solidFill>
        <a:effectLst/>
      </p:bgPr>
    </p:bg>
    <p:spTree>
      <p:nvGrpSpPr>
        <p:cNvPr id="1" name="Shape 10"/>
        <p:cNvGrpSpPr/>
        <p:nvPr/>
      </p:nvGrpSpPr>
      <p:grpSpPr>
        <a:xfrm>
          <a:off x="0" y="0"/>
          <a:ext cx="0" cy="0"/>
          <a:chOff x="0" y="0"/>
          <a:chExt cx="0" cy="0"/>
        </a:xfrm>
      </p:grpSpPr>
      <p:pic>
        <p:nvPicPr>
          <p:cNvPr id="3" name="Google Shape;9;p2" title="Government Skills Logo Oct2024 White (3).png">
            <a:extLst>
              <a:ext uri="{FF2B5EF4-FFF2-40B4-BE49-F238E27FC236}">
                <a16:creationId xmlns:a16="http://schemas.microsoft.com/office/drawing/2014/main" id="{E0B0CC1F-E8F0-07BE-C9AE-5C64F1F750A5}"/>
              </a:ext>
            </a:extLst>
          </p:cNvPr>
          <p:cNvPicPr preferRelativeResize="0"/>
          <p:nvPr userDrawn="1"/>
        </p:nvPicPr>
        <p:blipFill>
          <a:blip r:embed="rId2">
            <a:alphaModFix/>
          </a:blip>
          <a:stretch>
            <a:fillRect/>
          </a:stretch>
        </p:blipFill>
        <p:spPr>
          <a:xfrm>
            <a:off x="10600444" y="263110"/>
            <a:ext cx="1342800" cy="813600"/>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185D8E03-BFB4-5AF8-ECC0-D6B58B36D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65098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4028888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2" name="Oval 1">
            <a:extLst>
              <a:ext uri="{FF2B5EF4-FFF2-40B4-BE49-F238E27FC236}">
                <a16:creationId xmlns:a16="http://schemas.microsoft.com/office/drawing/2014/main" id="{7800FD67-E5EA-CAAE-E15B-1AB93683CD6B}"/>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4">
            <a:extLst>
              <a:ext uri="{FF2B5EF4-FFF2-40B4-BE49-F238E27FC236}">
                <a16:creationId xmlns:a16="http://schemas.microsoft.com/office/drawing/2014/main" id="{7AE33DCC-642B-CEF2-F648-06AAD1EFEFC5}"/>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42A5319D-AED4-A230-66F8-ABB15A9E2F3C}"/>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1059119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287438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3" name="Oval 2">
            <a:extLst>
              <a:ext uri="{FF2B5EF4-FFF2-40B4-BE49-F238E27FC236}">
                <a16:creationId xmlns:a16="http://schemas.microsoft.com/office/drawing/2014/main" id="{FA026FD4-B9D8-2690-8576-AFC700C36357}"/>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0E69EF19-95C0-27A7-005A-DAA2FC1B7E2C}"/>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A8429D2-0011-A914-2DE7-4F745E438555}"/>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781246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392799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39050682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497579"/>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10789"/>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47600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46279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44958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775773"/>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762563"/>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749353"/>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736143"/>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722933"/>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3751872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691108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 name="Oval 3">
            <a:extLst>
              <a:ext uri="{FF2B5EF4-FFF2-40B4-BE49-F238E27FC236}">
                <a16:creationId xmlns:a16="http://schemas.microsoft.com/office/drawing/2014/main" id="{FEBB3989-67F3-4092-C30B-AC1829FC2D3A}"/>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C5662680-7D54-85BC-20CD-DA4C76F13922}"/>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F378F7B-312D-CFD4-1E54-AE9247140FA4}"/>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022622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2113554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pic>
        <p:nvPicPr>
          <p:cNvPr id="13" name="Google Shape;13;p4" title="Government Skills Logo Oct2024 RGB (5).png"/>
          <p:cNvPicPr preferRelativeResize="0"/>
          <p:nvPr userDrawn="1"/>
        </p:nvPicPr>
        <p:blipFill>
          <a:blip r:embed="rId2">
            <a:alphaModFix/>
          </a:blip>
          <a:stretch>
            <a:fillRect/>
          </a:stretch>
        </p:blipFill>
        <p:spPr>
          <a:xfrm>
            <a:off x="220567" y="374900"/>
            <a:ext cx="2086157" cy="1322000"/>
          </a:xfrm>
          <a:prstGeom prst="rect">
            <a:avLst/>
          </a:prstGeom>
          <a:noFill/>
          <a:ln>
            <a:noFill/>
          </a:ln>
        </p:spPr>
      </p:pic>
    </p:spTree>
    <p:extLst>
      <p:ext uri="{BB962C8B-B14F-4D97-AF65-F5344CB8AC3E}">
        <p14:creationId xmlns:p14="http://schemas.microsoft.com/office/powerpoint/2010/main" val="107297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dirty="0"/>
              <a:t>Click icon to add picture</a:t>
            </a:r>
            <a:endParaRPr lang="en-GB" dirty="0"/>
          </a:p>
        </p:txBody>
      </p:sp>
    </p:spTree>
    <p:extLst>
      <p:ext uri="{BB962C8B-B14F-4D97-AF65-F5344CB8AC3E}">
        <p14:creationId xmlns:p14="http://schemas.microsoft.com/office/powerpoint/2010/main" val="120228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dirty="0"/>
          </a:p>
        </p:txBody>
      </p:sp>
    </p:spTree>
    <p:extLst>
      <p:ext uri="{BB962C8B-B14F-4D97-AF65-F5344CB8AC3E}">
        <p14:creationId xmlns:p14="http://schemas.microsoft.com/office/powerpoint/2010/main" val="330519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97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17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9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4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93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47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01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22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spTree>
      <p:nvGrpSpPr>
        <p:cNvPr id="1" name="Shape 14"/>
        <p:cNvGrpSpPr/>
        <p:nvPr/>
      </p:nvGrpSpPr>
      <p:grpSpPr>
        <a:xfrm>
          <a:off x="0" y="0"/>
          <a:ext cx="0" cy="0"/>
          <a:chOff x="0" y="0"/>
          <a:chExt cx="0" cy="0"/>
        </a:xfrm>
      </p:grpSpPr>
      <p:pic>
        <p:nvPicPr>
          <p:cNvPr id="15" name="Google Shape;15;p5"/>
          <p:cNvPicPr preferRelativeResize="0"/>
          <p:nvPr/>
        </p:nvPicPr>
        <p:blipFill>
          <a:blip r:embed="rId2">
            <a:alphaModFix/>
          </a:blip>
          <a:stretch>
            <a:fillRect/>
          </a:stretch>
        </p:blipFill>
        <p:spPr>
          <a:xfrm>
            <a:off x="2492305" y="1"/>
            <a:ext cx="9699696" cy="6857999"/>
          </a:xfrm>
          <a:prstGeom prst="rect">
            <a:avLst/>
          </a:prstGeom>
          <a:noFill/>
          <a:ln>
            <a:noFill/>
          </a:ln>
        </p:spPr>
      </p:pic>
      <p:sp>
        <p:nvSpPr>
          <p:cNvPr id="16" name="Google Shape;16;p5"/>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17" name="Google Shape;17;p5" title="Government Skills Logo Oct2024 White (3).png"/>
          <p:cNvPicPr preferRelativeResize="0"/>
          <p:nvPr/>
        </p:nvPicPr>
        <p:blipFill>
          <a:blip r:embed="rId3">
            <a:alphaModFix/>
          </a:blip>
          <a:stretch>
            <a:fillRect/>
          </a:stretch>
        </p:blipFill>
        <p:spPr>
          <a:xfrm>
            <a:off x="197567" y="48718"/>
            <a:ext cx="2153732" cy="1364767"/>
          </a:xfrm>
          <a:prstGeom prst="rect">
            <a:avLst/>
          </a:prstGeom>
          <a:noFill/>
          <a:ln>
            <a:noFill/>
          </a:ln>
        </p:spPr>
      </p:pic>
    </p:spTree>
    <p:extLst>
      <p:ext uri="{BB962C8B-B14F-4D97-AF65-F5344CB8AC3E}">
        <p14:creationId xmlns:p14="http://schemas.microsoft.com/office/powerpoint/2010/main" val="3797528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3221870"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7044662"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15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21"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54"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5130574"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8953366"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685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5939"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5939"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6480700"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6480700"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4881998"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4881998"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73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14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1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513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94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09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34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1" preserve="1">
  <p:cSld name="Title and body 1 1 1">
    <p:spTree>
      <p:nvGrpSpPr>
        <p:cNvPr id="1" name="Shape 18"/>
        <p:cNvGrpSpPr/>
        <p:nvPr/>
      </p:nvGrpSpPr>
      <p:grpSpPr>
        <a:xfrm>
          <a:off x="0" y="0"/>
          <a:ext cx="0" cy="0"/>
          <a:chOff x="0" y="0"/>
          <a:chExt cx="0" cy="0"/>
        </a:xfrm>
      </p:grpSpPr>
      <p:cxnSp>
        <p:nvCxnSpPr>
          <p:cNvPr id="19" name="Google Shape;19;p6"/>
          <p:cNvCxnSpPr/>
          <p:nvPr/>
        </p:nvCxnSpPr>
        <p:spPr>
          <a:xfrm>
            <a:off x="2045000" y="1074133"/>
            <a:ext cx="9944000" cy="18000"/>
          </a:xfrm>
          <a:prstGeom prst="straightConnector1">
            <a:avLst/>
          </a:prstGeom>
          <a:noFill/>
          <a:ln w="19050" cap="flat" cmpd="sng">
            <a:solidFill>
              <a:srgbClr val="78256F"/>
            </a:solidFill>
            <a:prstDash val="solid"/>
            <a:round/>
            <a:headEnd type="none" w="med" len="med"/>
            <a:tailEnd type="none" w="med" len="med"/>
          </a:ln>
        </p:spPr>
      </p:cxnSp>
      <p:sp>
        <p:nvSpPr>
          <p:cNvPr id="20" name="Google Shape;20;p6"/>
          <p:cNvSpPr/>
          <p:nvPr/>
        </p:nvSpPr>
        <p:spPr>
          <a:xfrm>
            <a:off x="-111833" y="-35200"/>
            <a:ext cx="1908800" cy="69284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21" name="Google Shape;21;p6"/>
          <p:cNvPicPr preferRelativeResize="0"/>
          <p:nvPr/>
        </p:nvPicPr>
        <p:blipFill rotWithShape="1">
          <a:blip r:embed="rId2">
            <a:alphaModFix amt="38000"/>
          </a:blip>
          <a:srcRect l="81669" t="40015"/>
          <a:stretch/>
        </p:blipFill>
        <p:spPr>
          <a:xfrm flipH="1">
            <a:off x="-111831" y="1213567"/>
            <a:ext cx="1908797" cy="4416332"/>
          </a:xfrm>
          <a:prstGeom prst="rect">
            <a:avLst/>
          </a:prstGeom>
          <a:noFill/>
          <a:ln>
            <a:noFill/>
          </a:ln>
        </p:spPr>
      </p:pic>
      <p:sp>
        <p:nvSpPr>
          <p:cNvPr id="22" name="Google Shape;2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lvl1pPr>
            <a:lvl2pPr lvl="1" rtl="0">
              <a:buNone/>
              <a:defRPr sz="1333"/>
            </a:lvl2pPr>
            <a:lvl3pPr lvl="2" rtl="0">
              <a:buNone/>
              <a:defRPr sz="1333"/>
            </a:lvl3pPr>
            <a:lvl4pPr lvl="3" rtl="0">
              <a:buNone/>
              <a:defRPr sz="1333"/>
            </a:lvl4pPr>
            <a:lvl5pPr lvl="4" rtl="0">
              <a:buNone/>
              <a:defRPr sz="1333"/>
            </a:lvl5pPr>
            <a:lvl6pPr lvl="5" rtl="0">
              <a:buNone/>
              <a:defRPr sz="1333"/>
            </a:lvl6pPr>
            <a:lvl7pPr lvl="6" rtl="0">
              <a:buNone/>
              <a:defRPr sz="1333"/>
            </a:lvl7pPr>
            <a:lvl8pPr lvl="7" rtl="0">
              <a:buNone/>
              <a:defRPr sz="1333"/>
            </a:lvl8pPr>
            <a:lvl9pPr lvl="8" rtl="0">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dirty="0">
              <a:solidFill>
                <a:srgbClr val="000000"/>
              </a:solidFill>
              <a:cs typeface="Arial"/>
              <a:sym typeface="Arial"/>
            </a:endParaRPr>
          </a:p>
        </p:txBody>
      </p:sp>
      <p:pic>
        <p:nvPicPr>
          <p:cNvPr id="23" name="Google Shape;23;p6" title="Government Skills Logo Oct2024 White (3).png"/>
          <p:cNvPicPr preferRelativeResize="0"/>
          <p:nvPr/>
        </p:nvPicPr>
        <p:blipFill>
          <a:blip r:embed="rId3">
            <a:alphaModFix/>
          </a:blip>
          <a:stretch>
            <a:fillRect/>
          </a:stretch>
        </p:blipFill>
        <p:spPr>
          <a:xfrm>
            <a:off x="123301" y="243301"/>
            <a:ext cx="1205332" cy="763799"/>
          </a:xfrm>
          <a:prstGeom prst="rect">
            <a:avLst/>
          </a:prstGeom>
          <a:noFill/>
          <a:ln>
            <a:noFill/>
          </a:ln>
        </p:spPr>
      </p:pic>
    </p:spTree>
    <p:extLst>
      <p:ext uri="{BB962C8B-B14F-4D97-AF65-F5344CB8AC3E}">
        <p14:creationId xmlns:p14="http://schemas.microsoft.com/office/powerpoint/2010/main" val="1038857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9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42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54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dirty="0"/>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2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3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422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51892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57380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1241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26718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2194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37671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3148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486247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41014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57380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2415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67182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1948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767150"/>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14814"/>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86247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407452"/>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6" y="5902545"/>
            <a:ext cx="6200775" cy="361950"/>
          </a:xfrm>
        </p:spPr>
        <p:txBody>
          <a:bodyPr>
            <a:normAutofit/>
          </a:bodyPr>
          <a:lstStyle>
            <a:lvl1pPr>
              <a:defRPr sz="1400"/>
            </a:lvl1pPr>
          </a:lstStyle>
          <a:p>
            <a:pPr lvl="0"/>
            <a:r>
              <a:rPr lang="en-US"/>
              <a:t>Click to edit Master text styles</a:t>
            </a:r>
            <a:endParaRPr lang="en-GB"/>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903882"/>
            <a:ext cx="388615" cy="360077"/>
          </a:xfrm>
          <a:prstGeom prst="rect">
            <a:avLst/>
          </a:prstGeom>
        </p:spPr>
      </p:pic>
    </p:spTree>
    <p:extLst>
      <p:ext uri="{BB962C8B-B14F-4D97-AF65-F5344CB8AC3E}">
        <p14:creationId xmlns:p14="http://schemas.microsoft.com/office/powerpoint/2010/main" val="382234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2035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1 1" preserve="1">
  <p:cSld name="Title and body 2 1 1">
    <p:spTree>
      <p:nvGrpSpPr>
        <p:cNvPr id="1" name="Shape 24"/>
        <p:cNvGrpSpPr/>
        <p:nvPr/>
      </p:nvGrpSpPr>
      <p:grpSpPr>
        <a:xfrm>
          <a:off x="0" y="0"/>
          <a:ext cx="0" cy="0"/>
          <a:chOff x="0" y="0"/>
          <a:chExt cx="0" cy="0"/>
        </a:xfrm>
      </p:grpSpPr>
      <p:cxnSp>
        <p:nvCxnSpPr>
          <p:cNvPr id="25" name="Google Shape;25;p7"/>
          <p:cNvCxnSpPr>
            <a:endCxn id="26" idx="1"/>
          </p:cNvCxnSpPr>
          <p:nvPr/>
        </p:nvCxnSpPr>
        <p:spPr>
          <a:xfrm flipV="1">
            <a:off x="-37800" y="6351774"/>
            <a:ext cx="9450400" cy="18827"/>
          </a:xfrm>
          <a:prstGeom prst="straightConnector1">
            <a:avLst/>
          </a:prstGeom>
          <a:noFill/>
          <a:ln w="19050" cap="flat" cmpd="sng">
            <a:solidFill>
              <a:srgbClr val="78256F"/>
            </a:solidFill>
            <a:prstDash val="solid"/>
            <a:round/>
            <a:headEnd type="none" w="med" len="med"/>
            <a:tailEnd type="none" w="med" len="med"/>
          </a:ln>
        </p:spPr>
      </p:cxnSp>
      <p:sp>
        <p:nvSpPr>
          <p:cNvPr id="27" name="Google Shape;27;p7"/>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26;p7"/>
          <p:cNvSpPr txBox="1"/>
          <p:nvPr/>
        </p:nvSpPr>
        <p:spPr>
          <a:xfrm>
            <a:off x="9412600" y="6115800"/>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dirty="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0" cap="none" spc="0" normalizeH="0" baseline="0" noProof="0" dirty="0">
              <a:ln>
                <a:noFill/>
              </a:ln>
              <a:solidFill>
                <a:srgbClr val="78256F"/>
              </a:solidFill>
              <a:effectLst/>
              <a:uLnTx/>
              <a:uFillTx/>
              <a:latin typeface="Helvetica Neue"/>
              <a:ea typeface="Helvetica Neue"/>
              <a:cs typeface="Helvetica Neue"/>
              <a:sym typeface="Helvetica Neue"/>
            </a:endParaRPr>
          </a:p>
        </p:txBody>
      </p:sp>
      <p:pic>
        <p:nvPicPr>
          <p:cNvPr id="28" name="Google Shape;28;p7"/>
          <p:cNvPicPr preferRelativeResize="0"/>
          <p:nvPr/>
        </p:nvPicPr>
        <p:blipFill rotWithShape="1">
          <a:blip r:embed="rId2">
            <a:alphaModFix amt="39000"/>
          </a:blip>
          <a:srcRect l="-16076" t="76689" b="15933"/>
          <a:stretch/>
        </p:blipFill>
        <p:spPr>
          <a:xfrm flipH="1">
            <a:off x="5" y="6386000"/>
            <a:ext cx="9450400" cy="472000"/>
          </a:xfrm>
          <a:prstGeom prst="rect">
            <a:avLst/>
          </a:prstGeom>
          <a:noFill/>
          <a:ln>
            <a:noFill/>
          </a:ln>
        </p:spPr>
      </p:pic>
      <p:pic>
        <p:nvPicPr>
          <p:cNvPr id="29" name="Google Shape;29;p7"/>
          <p:cNvPicPr preferRelativeResize="0"/>
          <p:nvPr/>
        </p:nvPicPr>
        <p:blipFill rotWithShape="1">
          <a:blip r:embed="rId2">
            <a:alphaModFix amt="39000"/>
          </a:blip>
          <a:srcRect l="-16076" t="76155" b="15933"/>
          <a:stretch/>
        </p:blipFill>
        <p:spPr>
          <a:xfrm>
            <a:off x="-37733" y="6351867"/>
            <a:ext cx="9450400" cy="506133"/>
          </a:xfrm>
          <a:prstGeom prst="rect">
            <a:avLst/>
          </a:prstGeom>
          <a:noFill/>
          <a:ln>
            <a:noFill/>
          </a:ln>
        </p:spPr>
      </p:pic>
      <p:sp>
        <p:nvSpPr>
          <p:cNvPr id="30" name="Google Shape;30;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lvl1pPr>
            <a:lvl2pPr lvl="1">
              <a:buNone/>
              <a:defRPr sz="1333"/>
            </a:lvl2pPr>
            <a:lvl3pPr lvl="2">
              <a:buNone/>
              <a:defRPr sz="1333"/>
            </a:lvl3pPr>
            <a:lvl4pPr lvl="3">
              <a:buNone/>
              <a:defRPr sz="1333"/>
            </a:lvl4pPr>
            <a:lvl5pPr lvl="4">
              <a:buNone/>
              <a:defRPr sz="1333"/>
            </a:lvl5pPr>
            <a:lvl6pPr lvl="5">
              <a:buNone/>
              <a:defRPr sz="1333"/>
            </a:lvl6pPr>
            <a:lvl7pPr lvl="6">
              <a:buNone/>
              <a:defRPr sz="1333"/>
            </a:lvl7pPr>
            <a:lvl8pPr lvl="7">
              <a:buNone/>
              <a:defRPr sz="1333"/>
            </a:lvl8pPr>
            <a:lvl9pPr lvl="8">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dirty="0">
              <a:solidFill>
                <a:srgbClr val="000000"/>
              </a:solidFill>
              <a:cs typeface="Arial"/>
              <a:sym typeface="Arial"/>
            </a:endParaRPr>
          </a:p>
        </p:txBody>
      </p:sp>
      <p:pic>
        <p:nvPicPr>
          <p:cNvPr id="31" name="Google Shape;31;p7" title="Government Skills Logo Oct2024 White (3).png"/>
          <p:cNvPicPr preferRelativeResize="0"/>
          <p:nvPr/>
        </p:nvPicPr>
        <p:blipFill>
          <a:blip r:embed="rId3">
            <a:alphaModFix/>
          </a:blip>
          <a:stretch>
            <a:fillRect/>
          </a:stretch>
        </p:blipFill>
        <p:spPr>
          <a:xfrm>
            <a:off x="204834" y="105967"/>
            <a:ext cx="1884855" cy="1194399"/>
          </a:xfrm>
          <a:prstGeom prst="rect">
            <a:avLst/>
          </a:prstGeom>
          <a:noFill/>
          <a:ln>
            <a:noFill/>
          </a:ln>
        </p:spPr>
      </p:pic>
    </p:spTree>
    <p:extLst>
      <p:ext uri="{BB962C8B-B14F-4D97-AF65-F5344CB8AC3E}">
        <p14:creationId xmlns:p14="http://schemas.microsoft.com/office/powerpoint/2010/main" val="5598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2482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dirty="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588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325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81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dirty="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414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dirty="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dirty="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dirty="0">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dirty="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dirty="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dirty="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dirty="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dirty="0">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dirty="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dirty="0">
                  <a:solidFill>
                    <a:schemeClr val="tx2"/>
                  </a:solidFill>
                  <a:latin typeface="Calibri" pitchFamily="34" charset="0"/>
                </a:rPr>
                <a:t>Text</a:t>
              </a:r>
            </a:p>
            <a:p>
              <a:pPr lvl="0" algn="r">
                <a:lnSpc>
                  <a:spcPct val="90000"/>
                </a:lnSpc>
                <a:spcBef>
                  <a:spcPts val="400"/>
                </a:spcBef>
                <a:spcAft>
                  <a:spcPts val="0"/>
                </a:spcAft>
                <a:buClr>
                  <a:srgbClr val="969696"/>
                </a:buClr>
              </a:pPr>
              <a:r>
                <a:rPr lang="en-GB" sz="1400" dirty="0">
                  <a:solidFill>
                    <a:schemeClr val="tx1">
                      <a:lumMod val="85000"/>
                      <a:lumOff val="15000"/>
                    </a:schemeClr>
                  </a:solidFill>
                  <a:latin typeface="Calibri" pitchFamily="34" charset="0"/>
                </a:rPr>
                <a:t>This is a placeholder text.</a:t>
              </a:r>
              <a:endParaRPr lang="en-GB" sz="1400" b="1" dirty="0">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351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55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39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23026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666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753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13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dirty="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dirty="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62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0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6339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dirty="0"/>
              <a:t>Click icon to add picture</a:t>
            </a:r>
            <a:endParaRPr lang="en-GB" dirty="0"/>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037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4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3.xml"/><Relationship Id="rId21" Type="http://schemas.openxmlformats.org/officeDocument/2006/relationships/slideLayout" Target="../slideLayouts/slideLayout28.xml"/><Relationship Id="rId42" Type="http://schemas.openxmlformats.org/officeDocument/2006/relationships/slideLayout" Target="../slideLayouts/slideLayout49.xml"/><Relationship Id="rId47" Type="http://schemas.openxmlformats.org/officeDocument/2006/relationships/slideLayout" Target="../slideLayouts/slideLayout54.xml"/><Relationship Id="rId63" Type="http://schemas.openxmlformats.org/officeDocument/2006/relationships/slideLayout" Target="../slideLayouts/slideLayout70.xml"/><Relationship Id="rId68" Type="http://schemas.openxmlformats.org/officeDocument/2006/relationships/theme" Target="../theme/theme2.xml"/><Relationship Id="rId7" Type="http://schemas.openxmlformats.org/officeDocument/2006/relationships/slideLayout" Target="../slideLayouts/slideLayout14.xml"/><Relationship Id="rId71" Type="http://schemas.openxmlformats.org/officeDocument/2006/relationships/image" Target="../media/image7.emf"/><Relationship Id="rId2" Type="http://schemas.openxmlformats.org/officeDocument/2006/relationships/slideLayout" Target="../slideLayouts/slideLayout9.xml"/><Relationship Id="rId16" Type="http://schemas.openxmlformats.org/officeDocument/2006/relationships/slideLayout" Target="../slideLayouts/slideLayout23.xml"/><Relationship Id="rId29" Type="http://schemas.openxmlformats.org/officeDocument/2006/relationships/slideLayout" Target="../slideLayouts/slideLayout36.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53" Type="http://schemas.openxmlformats.org/officeDocument/2006/relationships/slideLayout" Target="../slideLayouts/slideLayout60.xml"/><Relationship Id="rId58" Type="http://schemas.openxmlformats.org/officeDocument/2006/relationships/slideLayout" Target="../slideLayouts/slideLayout65.xml"/><Relationship Id="rId66" Type="http://schemas.openxmlformats.org/officeDocument/2006/relationships/slideLayout" Target="../slideLayouts/slideLayout73.xml"/><Relationship Id="rId5" Type="http://schemas.openxmlformats.org/officeDocument/2006/relationships/slideLayout" Target="../slideLayouts/slideLayout12.xml"/><Relationship Id="rId61" Type="http://schemas.openxmlformats.org/officeDocument/2006/relationships/slideLayout" Target="../slideLayouts/slideLayout68.xml"/><Relationship Id="rId19" Type="http://schemas.openxmlformats.org/officeDocument/2006/relationships/slideLayout" Target="../slideLayouts/slideLayout2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 Id="rId48" Type="http://schemas.openxmlformats.org/officeDocument/2006/relationships/slideLayout" Target="../slideLayouts/slideLayout55.xml"/><Relationship Id="rId56" Type="http://schemas.openxmlformats.org/officeDocument/2006/relationships/slideLayout" Target="../slideLayouts/slideLayout63.xml"/><Relationship Id="rId64" Type="http://schemas.openxmlformats.org/officeDocument/2006/relationships/slideLayout" Target="../slideLayouts/slideLayout71.xml"/><Relationship Id="rId69" Type="http://schemas.openxmlformats.org/officeDocument/2006/relationships/tags" Target="../tags/tag2.xml"/><Relationship Id="rId8" Type="http://schemas.openxmlformats.org/officeDocument/2006/relationships/slideLayout" Target="../slideLayouts/slideLayout15.xml"/><Relationship Id="rId51" Type="http://schemas.openxmlformats.org/officeDocument/2006/relationships/slideLayout" Target="../slideLayouts/slideLayout58.xml"/><Relationship Id="rId3" Type="http://schemas.openxmlformats.org/officeDocument/2006/relationships/slideLayout" Target="../slideLayouts/slideLayout10.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46" Type="http://schemas.openxmlformats.org/officeDocument/2006/relationships/slideLayout" Target="../slideLayouts/slideLayout53.xml"/><Relationship Id="rId59" Type="http://schemas.openxmlformats.org/officeDocument/2006/relationships/slideLayout" Target="../slideLayouts/slideLayout66.xml"/><Relationship Id="rId67" Type="http://schemas.openxmlformats.org/officeDocument/2006/relationships/slideLayout" Target="../slideLayouts/slideLayout74.xml"/><Relationship Id="rId20" Type="http://schemas.openxmlformats.org/officeDocument/2006/relationships/slideLayout" Target="../slideLayouts/slideLayout27.xml"/><Relationship Id="rId41" Type="http://schemas.openxmlformats.org/officeDocument/2006/relationships/slideLayout" Target="../slideLayouts/slideLayout48.xml"/><Relationship Id="rId54" Type="http://schemas.openxmlformats.org/officeDocument/2006/relationships/slideLayout" Target="../slideLayouts/slideLayout61.xml"/><Relationship Id="rId62" Type="http://schemas.openxmlformats.org/officeDocument/2006/relationships/slideLayout" Target="../slideLayouts/slideLayout69.xml"/><Relationship Id="rId70" Type="http://schemas.openxmlformats.org/officeDocument/2006/relationships/oleObject" Target="../embeddings/oleObject1.bin"/><Relationship Id="rId1" Type="http://schemas.openxmlformats.org/officeDocument/2006/relationships/slideLayout" Target="../slideLayouts/slideLayout8.xml"/><Relationship Id="rId6" Type="http://schemas.openxmlformats.org/officeDocument/2006/relationships/slideLayout" Target="../slideLayouts/slideLayout13.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49" Type="http://schemas.openxmlformats.org/officeDocument/2006/relationships/slideLayout" Target="../slideLayouts/slideLayout56.xml"/><Relationship Id="rId57" Type="http://schemas.openxmlformats.org/officeDocument/2006/relationships/slideLayout" Target="../slideLayouts/slideLayout64.xml"/><Relationship Id="rId10" Type="http://schemas.openxmlformats.org/officeDocument/2006/relationships/slideLayout" Target="../slideLayouts/slideLayout17.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52" Type="http://schemas.openxmlformats.org/officeDocument/2006/relationships/slideLayout" Target="../slideLayouts/slideLayout59.xml"/><Relationship Id="rId60" Type="http://schemas.openxmlformats.org/officeDocument/2006/relationships/slideLayout" Target="../slideLayouts/slideLayout67.xml"/><Relationship Id="rId65" Type="http://schemas.openxmlformats.org/officeDocument/2006/relationships/slideLayout" Target="../slideLayouts/slideLayout7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9" Type="http://schemas.openxmlformats.org/officeDocument/2006/relationships/slideLayout" Target="../slideLayouts/slideLayout46.xml"/><Relationship Id="rId34" Type="http://schemas.openxmlformats.org/officeDocument/2006/relationships/slideLayout" Target="../slideLayouts/slideLayout41.xml"/><Relationship Id="rId50" Type="http://schemas.openxmlformats.org/officeDocument/2006/relationships/slideLayout" Target="../slideLayouts/slideLayout57.xml"/><Relationship Id="rId55"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7AB31-52C6-19D1-BD76-9177120BB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2665AC-136F-3A40-4F91-667AE04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8DE1F-6E7A-4475-16F7-79A50A75F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6D7666-9D1A-446D-A999-20BCCE2BA404}" type="datetimeFigureOut">
              <a:rPr lang="en-GB" smtClean="0"/>
              <a:t>19/09/2025</a:t>
            </a:fld>
            <a:endParaRPr lang="en-GB" dirty="0"/>
          </a:p>
        </p:txBody>
      </p:sp>
      <p:sp>
        <p:nvSpPr>
          <p:cNvPr id="5" name="Footer Placeholder 4">
            <a:extLst>
              <a:ext uri="{FF2B5EF4-FFF2-40B4-BE49-F238E27FC236}">
                <a16:creationId xmlns:a16="http://schemas.microsoft.com/office/drawing/2014/main" id="{169B854F-6348-F533-DD29-1371BBFD6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2047FF8B-26CE-0417-C390-CCB6E1B56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59AF9-674E-4802-B131-8AF7278AED7A}" type="slidenum">
              <a:rPr lang="en-GB" smtClean="0"/>
              <a:t>‹#›</a:t>
            </a:fld>
            <a:endParaRPr lang="en-GB" dirty="0"/>
          </a:p>
        </p:txBody>
      </p:sp>
      <p:sp>
        <p:nvSpPr>
          <p:cNvPr id="13" name="TextBox 12">
            <a:extLst>
              <a:ext uri="{FF2B5EF4-FFF2-40B4-BE49-F238E27FC236}">
                <a16:creationId xmlns:a16="http://schemas.microsoft.com/office/drawing/2014/main" id="{2F024347-2134-AA7F-1C19-4CE6ED34C7EB}"/>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4" name="TextBox 13">
            <a:extLst>
              <a:ext uri="{FF2B5EF4-FFF2-40B4-BE49-F238E27FC236}">
                <a16:creationId xmlns:a16="http://schemas.microsoft.com/office/drawing/2014/main" id="{4DB17657-F793-C5D5-AAF5-B240A6F219F7}"/>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037537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69"/>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0" imgW="425" imgH="424" progId="TCLayout.ActiveDocument.1">
                  <p:embed/>
                </p:oleObj>
              </mc:Choice>
              <mc:Fallback>
                <p:oleObj name="think-cell Slide" r:id="rId70"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7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19/09/2025</a:t>
            </a:fld>
            <a:endParaRPr lang="en-GB" dirty="0"/>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dirty="0"/>
              <a:t>To edit the footer go to Insert &gt; Header and Footer. Click Apply to All</a:t>
            </a:r>
            <a:endParaRPr lang="en-GB" dirty="0"/>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dirty="0"/>
          </a:p>
        </p:txBody>
      </p:sp>
      <p:sp>
        <p:nvSpPr>
          <p:cNvPr id="14" name="TextBox 13">
            <a:extLst>
              <a:ext uri="{FF2B5EF4-FFF2-40B4-BE49-F238E27FC236}">
                <a16:creationId xmlns:a16="http://schemas.microsoft.com/office/drawing/2014/main" id="{3C428C22-D9ED-4AD8-472E-6FAE21BBA021}"/>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5" name="TextBox 14">
            <a:extLst>
              <a:ext uri="{FF2B5EF4-FFF2-40B4-BE49-F238E27FC236}">
                <a16:creationId xmlns:a16="http://schemas.microsoft.com/office/drawing/2014/main" id="{0A02747F-A0D8-9D93-E225-D9E27528A684}"/>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781970730"/>
      </p:ext>
    </p:extLst>
  </p:cSld>
  <p:clrMap bg1="lt1" tx1="dk1" bg2="lt2" tx2="dk2" accent1="accent1" accent2="accent2" accent3="accent3" accent4="accent4" accent5="accent5" accent6="accent6" hlink="hlink" folHlink="folHlink"/>
  <p:sldLayoutIdLst>
    <p:sldLayoutId id="2147483649" r:id="rId1"/>
    <p:sldLayoutId id="2147483756" r:id="rId2"/>
    <p:sldLayoutId id="2147483737" r:id="rId3"/>
    <p:sldLayoutId id="2147483690"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7" r:id="rId13"/>
    <p:sldLayoutId id="2147483832" r:id="rId14"/>
    <p:sldLayoutId id="2147483789" r:id="rId15"/>
    <p:sldLayoutId id="2147483830" r:id="rId16"/>
    <p:sldLayoutId id="2147483672" r:id="rId17"/>
    <p:sldLayoutId id="2147483831" r:id="rId18"/>
    <p:sldLayoutId id="2147483840" r:id="rId19"/>
    <p:sldLayoutId id="2147483790" r:id="rId20"/>
    <p:sldLayoutId id="2147483841" r:id="rId21"/>
    <p:sldLayoutId id="2147483829" r:id="rId22"/>
    <p:sldLayoutId id="2147483837" r:id="rId23"/>
    <p:sldLayoutId id="2147483839" r:id="rId24"/>
    <p:sldLayoutId id="2147483678" r:id="rId25"/>
    <p:sldLayoutId id="2147483652" r:id="rId26"/>
    <p:sldLayoutId id="2147483709" r:id="rId27"/>
    <p:sldLayoutId id="2147483656" r:id="rId28"/>
    <p:sldLayoutId id="2147483710" r:id="rId29"/>
    <p:sldLayoutId id="2147483712" r:id="rId30"/>
    <p:sldLayoutId id="2147483711" r:id="rId31"/>
    <p:sldLayoutId id="2147483680" r:id="rId32"/>
    <p:sldLayoutId id="2147483833" r:id="rId33"/>
    <p:sldLayoutId id="2147483834" r:id="rId34"/>
    <p:sldLayoutId id="2147483836" r:id="rId35"/>
    <p:sldLayoutId id="2147483835" r:id="rId36"/>
    <p:sldLayoutId id="2147483689" r:id="rId37"/>
    <p:sldLayoutId id="2147483746" r:id="rId38"/>
    <p:sldLayoutId id="2147483747" r:id="rId39"/>
    <p:sldLayoutId id="2147483748" r:id="rId40"/>
    <p:sldLayoutId id="2147483749" r:id="rId41"/>
    <p:sldLayoutId id="2147483791" r:id="rId42"/>
    <p:sldLayoutId id="2147483792" r:id="rId43"/>
    <p:sldLayoutId id="2147483793" r:id="rId44"/>
    <p:sldLayoutId id="2147483794" r:id="rId45"/>
    <p:sldLayoutId id="2147483795" r:id="rId46"/>
    <p:sldLayoutId id="2147483687" r:id="rId47"/>
    <p:sldLayoutId id="2147483675" r:id="rId48"/>
    <p:sldLayoutId id="2147483676" r:id="rId49"/>
    <p:sldLayoutId id="2147483688" r:id="rId50"/>
    <p:sldLayoutId id="2147483719" r:id="rId51"/>
    <p:sldLayoutId id="2147483817" r:id="rId52"/>
    <p:sldLayoutId id="2147483713" r:id="rId53"/>
    <p:sldLayoutId id="2147483818" r:id="rId54"/>
    <p:sldLayoutId id="2147483671" r:id="rId55"/>
    <p:sldLayoutId id="2147483827" r:id="rId56"/>
    <p:sldLayoutId id="2147483828" r:id="rId57"/>
    <p:sldLayoutId id="2147483655" r:id="rId58"/>
    <p:sldLayoutId id="2147483751" r:id="rId59"/>
    <p:sldLayoutId id="2147483757" r:id="rId60"/>
    <p:sldLayoutId id="2147483758" r:id="rId61"/>
    <p:sldLayoutId id="2147483759" r:id="rId62"/>
    <p:sldLayoutId id="2147483780" r:id="rId63"/>
    <p:sldLayoutId id="2147483781" r:id="rId64"/>
    <p:sldLayoutId id="2147483760" r:id="rId65"/>
    <p:sldLayoutId id="2147483761" r:id="rId66"/>
    <p:sldLayoutId id="2147483673" r:id="rId6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7355" userDrawn="1">
          <p15:clr>
            <a:srgbClr val="F26B43"/>
          </p15:clr>
        </p15:guide>
        <p15:guide id="4" orient="horz" pos="323" userDrawn="1">
          <p15:clr>
            <a:srgbClr val="F26B43"/>
          </p15:clr>
        </p15:guide>
        <p15:guide id="5" orient="horz" pos="3997" userDrawn="1">
          <p15:clr>
            <a:srgbClr val="F26B43"/>
          </p15:clr>
        </p15:guide>
        <p15:guide id="6" orient="horz" pos="4156" userDrawn="1">
          <p15:clr>
            <a:srgbClr val="F26B43"/>
          </p15:clr>
        </p15:guide>
        <p15:guide id="7" pos="3840" userDrawn="1">
          <p15:clr>
            <a:srgbClr val="F26B43"/>
          </p15:clr>
        </p15:guide>
        <p15:guide id="8" orient="horz" pos="1049" userDrawn="1">
          <p15:clr>
            <a:srgbClr val="F26B43"/>
          </p15:clr>
        </p15:guide>
        <p15:guide id="9"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iagarainstitute.com/blog/conceptual-skills" TargetMode="External"/><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FD77D7-FD74-BDB8-D566-12067D05A0E5}"/>
              </a:ext>
            </a:extLst>
          </p:cNvPr>
          <p:cNvSpPr>
            <a:spLocks noGrp="1"/>
          </p:cNvSpPr>
          <p:nvPr>
            <p:ph type="title" idx="4294967295"/>
          </p:nvPr>
        </p:nvSpPr>
        <p:spPr>
          <a:xfrm>
            <a:off x="506413" y="1965325"/>
            <a:ext cx="5387975" cy="2190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chemeClr val="bg1"/>
                </a:solidFill>
                <a:effectLst/>
                <a:uLnTx/>
                <a:uFillTx/>
                <a:latin typeface="Arial"/>
                <a:ea typeface="+mn-ea"/>
                <a:cs typeface="Arial"/>
              </a:rPr>
              <a:t>Information Asset Owner Training</a:t>
            </a:r>
            <a:endParaRPr lang="en-GB" sz="4400" b="1" i="0" u="none" strike="noStrike" kern="1200" cap="none" spc="0" normalizeH="0" baseline="0" noProof="0" dirty="0">
              <a:ln>
                <a:noFill/>
              </a:ln>
              <a:solidFill>
                <a:schemeClr val="bg1"/>
              </a:solidFill>
              <a:effectLst/>
              <a:uLnTx/>
              <a:uFillTx/>
              <a:latin typeface="Arial"/>
              <a:ea typeface="+mn-ea"/>
              <a:cs typeface="Arial"/>
            </a:endParaRPr>
          </a:p>
        </p:txBody>
      </p:sp>
      <p:sp>
        <p:nvSpPr>
          <p:cNvPr id="2" name="Text Placeholder 1">
            <a:extLst>
              <a:ext uri="{FF2B5EF4-FFF2-40B4-BE49-F238E27FC236}">
                <a16:creationId xmlns:a16="http://schemas.microsoft.com/office/drawing/2014/main" id="{256208B0-B637-D99B-A25F-581C834A1AAE}"/>
              </a:ext>
            </a:extLst>
          </p:cNvPr>
          <p:cNvSpPr>
            <a:spLocks noGrp="1"/>
          </p:cNvSpPr>
          <p:nvPr>
            <p:ph type="body" sz="quarter" idx="10"/>
          </p:nvPr>
        </p:nvSpPr>
        <p:spPr/>
        <p:txBody>
          <a:bodyPr/>
          <a:lstStyle/>
          <a:p>
            <a:pPr marL="0" indent="0">
              <a:buNone/>
            </a:pPr>
            <a:r>
              <a:rPr lang="en-GB" dirty="0"/>
              <a:t>Chapter 1: Information Asset Owners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645224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D4C3BE-6287-816C-DB3C-9C8788BDABC9}"/>
              </a:ext>
            </a:extLst>
          </p:cNvPr>
          <p:cNvSpPr>
            <a:spLocks noGrp="1"/>
          </p:cNvSpPr>
          <p:nvPr>
            <p:ph type="title"/>
          </p:nvPr>
        </p:nvSpPr>
        <p:spPr/>
        <p:txBody>
          <a:bodyPr>
            <a:noAutofit/>
          </a:bodyPr>
          <a:lstStyle/>
          <a:p>
            <a:r>
              <a:rPr lang="en-GB" dirty="0"/>
              <a:t>Role and Responsibilities – what activities do IAOs need to do? (4)</a:t>
            </a:r>
          </a:p>
        </p:txBody>
      </p:sp>
      <p:sp>
        <p:nvSpPr>
          <p:cNvPr id="5" name="Text Placeholder 3">
            <a:extLst>
              <a:ext uri="{FF2B5EF4-FFF2-40B4-BE49-F238E27FC236}">
                <a16:creationId xmlns:a16="http://schemas.microsoft.com/office/drawing/2014/main" id="{10C41B08-466E-ECB8-EEB9-26EB770B2917}"/>
              </a:ext>
            </a:extLst>
          </p:cNvPr>
          <p:cNvSpPr txBox="1">
            <a:spLocks/>
          </p:cNvSpPr>
          <p:nvPr/>
        </p:nvSpPr>
        <p:spPr>
          <a:xfrm>
            <a:off x="515938" y="1628774"/>
            <a:ext cx="6022022" cy="4497705"/>
          </a:xfrm>
          <a:prstGeom prst="roundRect">
            <a:avLst>
              <a:gd name="adj" fmla="val 7642"/>
            </a:avLst>
          </a:prstGeom>
          <a:solidFill>
            <a:schemeClr val="accent5">
              <a:lumMod val="20000"/>
              <a:lumOff val="80000"/>
            </a:schemeClr>
          </a:solidFill>
          <a:ln>
            <a:noFill/>
          </a:ln>
          <a:effectLst>
            <a:outerShdw blurRad="50800" dist="38100" dir="2700000" algn="tl" rotWithShape="0">
              <a:prstClr val="black">
                <a:alpha val="40000"/>
              </a:prstClr>
            </a:outerShdw>
          </a:effectLst>
        </p:spPr>
        <p:txBody>
          <a:bodyPr lIns="108000" tIns="0" rIns="36000" bIns="45720" anchor="t">
            <a:no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GB" sz="1600" b="0" dirty="0"/>
              <a:t>These activities ensure all information assets are identified, and an accurate information asset register is maintained to understand:</a:t>
            </a:r>
          </a:p>
          <a:p>
            <a:pPr>
              <a:spcBef>
                <a:spcPts val="0"/>
              </a:spcBef>
              <a:spcAft>
                <a:spcPts val="0"/>
              </a:spcAft>
            </a:pPr>
            <a:endParaRPr lang="en-GB" sz="1600" b="0" dirty="0"/>
          </a:p>
          <a:p>
            <a:pPr marL="285750" indent="-285750">
              <a:buSzPct val="120000"/>
              <a:buFont typeface="Arial" panose="020B0604020202020204" pitchFamily="34" charset="0"/>
              <a:buChar char="•"/>
            </a:pPr>
            <a:r>
              <a:rPr lang="en-GB" sz="1600" b="0" dirty="0"/>
              <a:t>What information is held?</a:t>
            </a:r>
          </a:p>
          <a:p>
            <a:pPr marL="285750" indent="-285750">
              <a:buSzPct val="120000"/>
              <a:buFont typeface="Arial" panose="020B0604020202020204" pitchFamily="34" charset="0"/>
              <a:buChar char="•"/>
            </a:pPr>
            <a:r>
              <a:rPr lang="en-GB" sz="1600" b="0" dirty="0"/>
              <a:t>The sensitivity and risks associated and ensure they are managed appropriately </a:t>
            </a:r>
          </a:p>
          <a:p>
            <a:pPr marL="285750" indent="-285750">
              <a:buSzPct val="120000"/>
              <a:buFont typeface="Arial" panose="020B0604020202020204" pitchFamily="34" charset="0"/>
              <a:buChar char="•"/>
            </a:pPr>
            <a:r>
              <a:rPr lang="en-GB" sz="1600" b="0" dirty="0"/>
              <a:t>Who has access and why?</a:t>
            </a:r>
          </a:p>
          <a:p>
            <a:pPr marL="285750" indent="-285750">
              <a:buSzPct val="120000"/>
              <a:buFont typeface="Arial" panose="020B0604020202020204" pitchFamily="34" charset="0"/>
              <a:buChar char="•"/>
            </a:pPr>
            <a:r>
              <a:rPr lang="en-GB" sz="1600" b="0" dirty="0"/>
              <a:t>How information is stored, used, moved, and shared</a:t>
            </a:r>
          </a:p>
          <a:p>
            <a:pPr>
              <a:spcBef>
                <a:spcPts val="0"/>
              </a:spcBef>
              <a:spcAft>
                <a:spcPts val="0"/>
              </a:spcAft>
            </a:pPr>
            <a:endParaRPr lang="en-GB" sz="1600" b="0" dirty="0"/>
          </a:p>
          <a:p>
            <a:pPr>
              <a:spcBef>
                <a:spcPts val="0"/>
              </a:spcBef>
              <a:spcAft>
                <a:spcPts val="0"/>
              </a:spcAft>
            </a:pPr>
            <a:r>
              <a:rPr lang="en-GB" sz="1600" b="0" dirty="0"/>
              <a:t>Overall, the IAO must understand the risks associated with the information assets they own and be satisfied that measures are in place to appropriately safeguard them. Ensuring full use of information within the legal, regulatory and policy requirements, ultimately providing assurances to the relevant internal information governance boards (or equivalent). </a:t>
            </a:r>
          </a:p>
        </p:txBody>
      </p:sp>
      <p:pic>
        <p:nvPicPr>
          <p:cNvPr id="11" name="Picture Placeholder 10" descr="A group of people sitting at a table looking at a computer">
            <a:extLst>
              <a:ext uri="{FF2B5EF4-FFF2-40B4-BE49-F238E27FC236}">
                <a16:creationId xmlns:a16="http://schemas.microsoft.com/office/drawing/2014/main" id="{115496E7-3003-BD69-DE8E-B105812AFD1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1804" r="11984"/>
          <a:stretch/>
        </p:blipFill>
        <p:spPr>
          <a:xfrm>
            <a:off x="6886778" y="1010344"/>
            <a:ext cx="4796608" cy="4799212"/>
          </a:xfrm>
        </p:spPr>
      </p:pic>
    </p:spTree>
    <p:extLst>
      <p:ext uri="{BB962C8B-B14F-4D97-AF65-F5344CB8AC3E}">
        <p14:creationId xmlns:p14="http://schemas.microsoft.com/office/powerpoint/2010/main" val="26974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B2721-7C34-1F00-30E8-5191EBC5E656}"/>
              </a:ext>
            </a:extLst>
          </p:cNvPr>
          <p:cNvSpPr txBox="1">
            <a:spLocks noGrp="1"/>
          </p:cNvSpPr>
          <p:nvPr>
            <p:ph type="title" idx="4294967295"/>
          </p:nvPr>
        </p:nvSpPr>
        <p:spPr>
          <a:xfrm>
            <a:off x="952500" y="2977456"/>
            <a:ext cx="9029700"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6">
                    <a:lumMod val="10000"/>
                  </a:schemeClr>
                </a:solidFill>
                <a:effectLst/>
                <a:uLnTx/>
                <a:uFillTx/>
                <a:latin typeface="+mn-lt"/>
                <a:ea typeface="+mn-ea"/>
                <a:cs typeface="+mn-cs"/>
              </a:rPr>
              <a:t>You have completed this chapter</a:t>
            </a:r>
          </a:p>
        </p:txBody>
      </p:sp>
      <p:sp>
        <p:nvSpPr>
          <p:cNvPr id="4" name="Subtitle 2">
            <a:extLst>
              <a:ext uri="{FF2B5EF4-FFF2-40B4-BE49-F238E27FC236}">
                <a16:creationId xmlns:a16="http://schemas.microsoft.com/office/drawing/2014/main" id="{1F8D5A16-ECD9-7B60-655F-ABC48C6EB47C}"/>
              </a:ext>
            </a:extLst>
          </p:cNvPr>
          <p:cNvSpPr txBox="1">
            <a:spLocks/>
          </p:cNvSpPr>
          <p:nvPr/>
        </p:nvSpPr>
        <p:spPr>
          <a:xfrm>
            <a:off x="952500" y="3880544"/>
            <a:ext cx="5361783" cy="1086802"/>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chemeClr val="bg2"/>
                </a:solidFill>
              </a:rPr>
              <a:t>Please start chapter 2</a:t>
            </a:r>
          </a:p>
        </p:txBody>
      </p:sp>
    </p:spTree>
    <p:extLst>
      <p:ext uri="{BB962C8B-B14F-4D97-AF65-F5344CB8AC3E}">
        <p14:creationId xmlns:p14="http://schemas.microsoft.com/office/powerpoint/2010/main" val="272041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68425-FE73-3A95-B98D-0789D038C8F4}"/>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42E44FE2-A707-DBBA-40BF-F39C031DAB74}"/>
              </a:ext>
            </a:extLst>
          </p:cNvPr>
          <p:cNvSpPr txBox="1">
            <a:spLocks noGrp="1"/>
          </p:cNvSpPr>
          <p:nvPr>
            <p:ph type="title" idx="4294967295"/>
          </p:nvPr>
        </p:nvSpPr>
        <p:spPr>
          <a:xfrm>
            <a:off x="1826888" y="2535385"/>
            <a:ext cx="8526723" cy="8911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chemeClr val="accent6">
                    <a:lumMod val="10000"/>
                  </a:schemeClr>
                </a:solidFill>
                <a:effectLst/>
                <a:uLnTx/>
                <a:uFillTx/>
                <a:latin typeface="Aptos Display" panose="02110004020202020204"/>
                <a:ea typeface="+mj-ea"/>
                <a:cs typeface="+mj-cs"/>
              </a:rPr>
              <a:t>This training was developed in collaboration with our partners across government</a:t>
            </a:r>
            <a:br>
              <a:rPr kumimoji="0" lang="en-GB" sz="3200" b="0" i="0" u="none" strike="noStrike" kern="1200" cap="none" spc="0" normalizeH="0" baseline="0" noProof="0">
                <a:ln>
                  <a:noFill/>
                </a:ln>
                <a:solidFill>
                  <a:schemeClr val="accent6">
                    <a:lumMod val="10000"/>
                  </a:schemeClr>
                </a:solidFill>
                <a:effectLst/>
                <a:uLnTx/>
                <a:uFillTx/>
                <a:latin typeface="Aptos Display" panose="02110004020202020204"/>
                <a:ea typeface="+mj-ea"/>
                <a:cs typeface="+mj-cs"/>
              </a:rPr>
            </a:br>
            <a:endParaRPr kumimoji="0" lang="en-GB" sz="3200" b="0" i="0" u="none" strike="noStrike" kern="1200" cap="none" spc="0" normalizeH="0" baseline="0" noProof="0">
              <a:ln>
                <a:noFill/>
              </a:ln>
              <a:solidFill>
                <a:schemeClr val="accent6">
                  <a:lumMod val="10000"/>
                </a:schemeClr>
              </a:solidFill>
              <a:effectLst/>
              <a:uLnTx/>
              <a:uFillTx/>
              <a:latin typeface="Aptos Display" panose="02110004020202020204"/>
              <a:ea typeface="+mj-ea"/>
              <a:cs typeface="+mj-cs"/>
            </a:endParaRPr>
          </a:p>
        </p:txBody>
      </p:sp>
      <p:pic>
        <p:nvPicPr>
          <p:cNvPr id="2" name="Picture 1" descr="Security Education and Awareness Logo ">
            <a:extLst>
              <a:ext uri="{FF2B5EF4-FFF2-40B4-BE49-F238E27FC236}">
                <a16:creationId xmlns:a16="http://schemas.microsoft.com/office/drawing/2014/main" id="{62F5E029-40FA-68D4-B806-C51F10E3A362}"/>
              </a:ext>
            </a:extLst>
          </p:cNvPr>
          <p:cNvPicPr>
            <a:picLocks noChangeAspect="1"/>
          </p:cNvPicPr>
          <p:nvPr/>
        </p:nvPicPr>
        <p:blipFill>
          <a:blip r:embed="rId2">
            <a:extLst>
              <a:ext uri="{28A0092B-C50C-407E-A947-70E740481C1C}">
                <a14:useLocalDpi xmlns:a14="http://schemas.microsoft.com/office/drawing/2010/main" val="0"/>
              </a:ext>
            </a:extLst>
          </a:blip>
          <a:srcRect l="4525" t="13690" r="5596" b="13450"/>
          <a:stretch>
            <a:fillRect/>
          </a:stretch>
        </p:blipFill>
        <p:spPr>
          <a:xfrm>
            <a:off x="4928892" y="318171"/>
            <a:ext cx="2334216" cy="720000"/>
          </a:xfrm>
          <a:prstGeom prst="rect">
            <a:avLst/>
          </a:prstGeom>
        </p:spPr>
      </p:pic>
      <p:pic>
        <p:nvPicPr>
          <p:cNvPr id="9" name="Picture 8" descr="Nuclear Decommissioning Authority Logo">
            <a:extLst>
              <a:ext uri="{FF2B5EF4-FFF2-40B4-BE49-F238E27FC236}">
                <a16:creationId xmlns:a16="http://schemas.microsoft.com/office/drawing/2014/main" id="{EE15499A-2F6A-5776-FF57-AC42D8F41286}"/>
              </a:ext>
            </a:extLst>
          </p:cNvPr>
          <p:cNvPicPr>
            <a:picLocks noChangeAspect="1"/>
          </p:cNvPicPr>
          <p:nvPr/>
        </p:nvPicPr>
        <p:blipFill>
          <a:blip r:embed="rId3">
            <a:extLst>
              <a:ext uri="{28A0092B-C50C-407E-A947-70E740481C1C}">
                <a14:useLocalDpi xmlns:a14="http://schemas.microsoft.com/office/drawing/2010/main" val="0"/>
              </a:ext>
            </a:extLst>
          </a:blip>
          <a:srcRect l="21370" t="21000" r="21438" b="22149"/>
          <a:stretch/>
        </p:blipFill>
        <p:spPr>
          <a:xfrm>
            <a:off x="6612744" y="4598131"/>
            <a:ext cx="725540" cy="720000"/>
          </a:xfrm>
          <a:prstGeom prst="rect">
            <a:avLst/>
          </a:prstGeom>
        </p:spPr>
      </p:pic>
      <p:pic>
        <p:nvPicPr>
          <p:cNvPr id="7" name="Picture 6" descr="Ministry of Defence Logo and Defence Equipment and Support Logo">
            <a:extLst>
              <a:ext uri="{FF2B5EF4-FFF2-40B4-BE49-F238E27FC236}">
                <a16:creationId xmlns:a16="http://schemas.microsoft.com/office/drawing/2014/main" id="{2789A3C7-E48A-97D3-39CB-AC55BAC81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158" y="4623981"/>
            <a:ext cx="1748670" cy="668300"/>
          </a:xfrm>
          <a:prstGeom prst="rect">
            <a:avLst/>
          </a:prstGeom>
        </p:spPr>
      </p:pic>
      <p:pic>
        <p:nvPicPr>
          <p:cNvPr id="11" name="Picture 10" descr="Civil Nuclear Constabulary Logo">
            <a:extLst>
              <a:ext uri="{FF2B5EF4-FFF2-40B4-BE49-F238E27FC236}">
                <a16:creationId xmlns:a16="http://schemas.microsoft.com/office/drawing/2014/main" id="{8CC69E69-B079-10B3-BB11-AB6A494E376F}"/>
              </a:ext>
            </a:extLst>
          </p:cNvPr>
          <p:cNvPicPr>
            <a:picLocks noChangeAspect="1"/>
          </p:cNvPicPr>
          <p:nvPr/>
        </p:nvPicPr>
        <p:blipFill>
          <a:blip r:embed="rId5">
            <a:extLst>
              <a:ext uri="{28A0092B-C50C-407E-A947-70E740481C1C}">
                <a14:useLocalDpi xmlns:a14="http://schemas.microsoft.com/office/drawing/2010/main" val="0"/>
              </a:ext>
            </a:extLst>
          </a:blip>
          <a:srcRect l="12664" t="2551" r="12664" b="7056"/>
          <a:stretch>
            <a:fillRect/>
          </a:stretch>
        </p:blipFill>
        <p:spPr>
          <a:xfrm>
            <a:off x="2666073" y="4472131"/>
            <a:ext cx="802956" cy="972000"/>
          </a:xfrm>
          <a:prstGeom prst="rect">
            <a:avLst/>
          </a:prstGeom>
        </p:spPr>
      </p:pic>
      <p:pic>
        <p:nvPicPr>
          <p:cNvPr id="15" name="Graphic 14" descr="Office for National Statistics Logo">
            <a:extLst>
              <a:ext uri="{FF2B5EF4-FFF2-40B4-BE49-F238E27FC236}">
                <a16:creationId xmlns:a16="http://schemas.microsoft.com/office/drawing/2014/main" id="{0E6B05BC-91BE-E235-8A55-817852F6FD7C}"/>
              </a:ext>
            </a:extLst>
          </p:cNvPr>
          <p:cNvPicPr>
            <a:picLocks noChangeAspect="1"/>
          </p:cNvPicPr>
          <p:nvPr/>
        </p:nvPicPr>
        <p:blipFill>
          <a:blip r:embed="rId6">
            <a:extLst>
              <a:ext uri="{96DAC541-7B7A-43D3-8B79-37D633B846F1}">
                <asvg:svgBlip xmlns:asvg="http://schemas.microsoft.com/office/drawing/2016/SVG/main" r:embed="rId7"/>
              </a:ext>
            </a:extLst>
          </a:blip>
          <a:srcRect l="13683" t="29796" r="13548" b="29796"/>
          <a:stretch>
            <a:fillRect/>
          </a:stretch>
        </p:blipFill>
        <p:spPr>
          <a:xfrm>
            <a:off x="4406010" y="4724131"/>
            <a:ext cx="2196225" cy="468000"/>
          </a:xfrm>
          <a:prstGeom prst="rect">
            <a:avLst/>
          </a:prstGeom>
        </p:spPr>
      </p:pic>
      <p:pic>
        <p:nvPicPr>
          <p:cNvPr id="8" name="Picture 7" descr="Ministry of Housing Communities &amp; Local Government Logo">
            <a:extLst>
              <a:ext uri="{FF2B5EF4-FFF2-40B4-BE49-F238E27FC236}">
                <a16:creationId xmlns:a16="http://schemas.microsoft.com/office/drawing/2014/main" id="{2CEF23B8-5FB3-F77F-430E-92E7D4FF07D1}"/>
              </a:ext>
            </a:extLst>
          </p:cNvPr>
          <p:cNvPicPr>
            <a:picLocks noChangeAspect="1"/>
          </p:cNvPicPr>
          <p:nvPr/>
        </p:nvPicPr>
        <p:blipFill>
          <a:blip r:embed="rId8">
            <a:extLst>
              <a:ext uri="{28A0092B-C50C-407E-A947-70E740481C1C}">
                <a14:useLocalDpi xmlns:a14="http://schemas.microsoft.com/office/drawing/2010/main" val="0"/>
              </a:ext>
            </a:extLst>
          </a:blip>
          <a:srcRect l="11954" t="18498" r="11402" b="18529"/>
          <a:stretch/>
        </p:blipFill>
        <p:spPr>
          <a:xfrm>
            <a:off x="371863" y="5494616"/>
            <a:ext cx="1340000" cy="720000"/>
          </a:xfrm>
          <a:prstGeom prst="rect">
            <a:avLst/>
          </a:prstGeom>
        </p:spPr>
      </p:pic>
      <p:pic>
        <p:nvPicPr>
          <p:cNvPr id="12" name="Picture 11" descr="Department for Work &amp; Pensions Logo">
            <a:extLst>
              <a:ext uri="{FF2B5EF4-FFF2-40B4-BE49-F238E27FC236}">
                <a16:creationId xmlns:a16="http://schemas.microsoft.com/office/drawing/2014/main" id="{762FD315-BBEB-9B1D-7FB4-1D26953211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2473" y="5494616"/>
            <a:ext cx="844138" cy="720000"/>
          </a:xfrm>
          <a:prstGeom prst="rect">
            <a:avLst/>
          </a:prstGeom>
        </p:spPr>
      </p:pic>
      <p:pic>
        <p:nvPicPr>
          <p:cNvPr id="5" name="Picture 4" descr="Driver &amp; Vehicle Standards Agency Logo">
            <a:extLst>
              <a:ext uri="{FF2B5EF4-FFF2-40B4-BE49-F238E27FC236}">
                <a16:creationId xmlns:a16="http://schemas.microsoft.com/office/drawing/2014/main" id="{17A90366-B362-E603-5EDC-8EC7AE348E92}"/>
              </a:ext>
            </a:extLst>
          </p:cNvPr>
          <p:cNvPicPr>
            <a:picLocks noChangeAspect="1"/>
          </p:cNvPicPr>
          <p:nvPr/>
        </p:nvPicPr>
        <p:blipFill>
          <a:blip r:embed="rId10">
            <a:extLst>
              <a:ext uri="{28A0092B-C50C-407E-A947-70E740481C1C}">
                <a14:useLocalDpi xmlns:a14="http://schemas.microsoft.com/office/drawing/2010/main" val="0"/>
              </a:ext>
            </a:extLst>
          </a:blip>
          <a:srcRect l="14356" t="18370" r="13977" b="16033"/>
          <a:stretch/>
        </p:blipFill>
        <p:spPr>
          <a:xfrm>
            <a:off x="2817221" y="5494616"/>
            <a:ext cx="1027199" cy="720000"/>
          </a:xfrm>
          <a:prstGeom prst="rect">
            <a:avLst/>
          </a:prstGeom>
        </p:spPr>
      </p:pic>
      <p:pic>
        <p:nvPicPr>
          <p:cNvPr id="3" name="Picture 2" descr="Department for Business &amp; Trade Logo">
            <a:extLst>
              <a:ext uri="{FF2B5EF4-FFF2-40B4-BE49-F238E27FC236}">
                <a16:creationId xmlns:a16="http://schemas.microsoft.com/office/drawing/2014/main" id="{1FFB6D08-B8C6-C8F2-7579-B3624CC870F9}"/>
              </a:ext>
            </a:extLst>
          </p:cNvPr>
          <p:cNvPicPr>
            <a:picLocks noChangeAspect="1"/>
          </p:cNvPicPr>
          <p:nvPr/>
        </p:nvPicPr>
        <p:blipFill>
          <a:blip r:embed="rId11">
            <a:extLst>
              <a:ext uri="{28A0092B-C50C-407E-A947-70E740481C1C}">
                <a14:useLocalDpi xmlns:a14="http://schemas.microsoft.com/office/drawing/2010/main" val="0"/>
              </a:ext>
            </a:extLst>
          </a:blip>
          <a:srcRect l="12454" t="21088" r="12963" b="20312"/>
          <a:stretch/>
        </p:blipFill>
        <p:spPr>
          <a:xfrm>
            <a:off x="5096464" y="5534362"/>
            <a:ext cx="1352724" cy="640509"/>
          </a:xfrm>
          <a:prstGeom prst="rect">
            <a:avLst/>
          </a:prstGeom>
        </p:spPr>
      </p:pic>
      <p:pic>
        <p:nvPicPr>
          <p:cNvPr id="4" name="Picture 3" descr="Department of Health &amp; Social Care Logo">
            <a:extLst>
              <a:ext uri="{FF2B5EF4-FFF2-40B4-BE49-F238E27FC236}">
                <a16:creationId xmlns:a16="http://schemas.microsoft.com/office/drawing/2014/main" id="{1804AE00-77CE-8CC0-7C7C-7D86E9424ED5}"/>
              </a:ext>
            </a:extLst>
          </p:cNvPr>
          <p:cNvPicPr>
            <a:picLocks noChangeAspect="1"/>
          </p:cNvPicPr>
          <p:nvPr/>
        </p:nvPicPr>
        <p:blipFill>
          <a:blip r:embed="rId12">
            <a:extLst>
              <a:ext uri="{28A0092B-C50C-407E-A947-70E740481C1C}">
                <a14:useLocalDpi xmlns:a14="http://schemas.microsoft.com/office/drawing/2010/main" val="0"/>
              </a:ext>
            </a:extLst>
          </a:blip>
          <a:srcRect l="16310" t="18522" r="14798" b="16437"/>
          <a:stretch/>
        </p:blipFill>
        <p:spPr>
          <a:xfrm>
            <a:off x="6579798" y="5494616"/>
            <a:ext cx="846701" cy="720000"/>
          </a:xfrm>
          <a:prstGeom prst="rect">
            <a:avLst/>
          </a:prstGeom>
        </p:spPr>
      </p:pic>
      <p:pic>
        <p:nvPicPr>
          <p:cNvPr id="14" name="Picture 13" descr="Maritime &amp; Coastguard Agency Logo">
            <a:extLst>
              <a:ext uri="{FF2B5EF4-FFF2-40B4-BE49-F238E27FC236}">
                <a16:creationId xmlns:a16="http://schemas.microsoft.com/office/drawing/2014/main" id="{F1E7541E-FC1B-165E-2025-5B2730DE69C5}"/>
              </a:ext>
            </a:extLst>
          </p:cNvPr>
          <p:cNvPicPr>
            <a:picLocks noChangeAspect="1"/>
          </p:cNvPicPr>
          <p:nvPr/>
        </p:nvPicPr>
        <p:blipFill>
          <a:blip r:embed="rId13">
            <a:extLst>
              <a:ext uri="{28A0092B-C50C-407E-A947-70E740481C1C}">
                <a14:useLocalDpi xmlns:a14="http://schemas.microsoft.com/office/drawing/2010/main" val="0"/>
              </a:ext>
            </a:extLst>
          </a:blip>
          <a:srcRect l="15572" t="18277" r="17884" b="16182"/>
          <a:stretch>
            <a:fillRect/>
          </a:stretch>
        </p:blipFill>
        <p:spPr>
          <a:xfrm>
            <a:off x="7557109" y="5494616"/>
            <a:ext cx="794478" cy="720000"/>
          </a:xfrm>
          <a:prstGeom prst="rect">
            <a:avLst/>
          </a:prstGeom>
        </p:spPr>
      </p:pic>
      <p:pic>
        <p:nvPicPr>
          <p:cNvPr id="13" name="Picture 12" descr="HM Revenue &amp; Customs Logo">
            <a:extLst>
              <a:ext uri="{FF2B5EF4-FFF2-40B4-BE49-F238E27FC236}">
                <a16:creationId xmlns:a16="http://schemas.microsoft.com/office/drawing/2014/main" id="{C6CABC14-301D-7E1A-DE7A-828D508C90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82197" y="5549938"/>
            <a:ext cx="1013035" cy="609357"/>
          </a:xfrm>
          <a:prstGeom prst="rect">
            <a:avLst/>
          </a:prstGeom>
        </p:spPr>
      </p:pic>
      <p:pic>
        <p:nvPicPr>
          <p:cNvPr id="6" name="Picture 5" descr="FCDO Services Logo">
            <a:extLst>
              <a:ext uri="{FF2B5EF4-FFF2-40B4-BE49-F238E27FC236}">
                <a16:creationId xmlns:a16="http://schemas.microsoft.com/office/drawing/2014/main" id="{4B6CC4C4-4E20-1406-1AE9-75E0CCDBED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25842" y="5548616"/>
            <a:ext cx="1608590" cy="612000"/>
          </a:xfrm>
          <a:prstGeom prst="rect">
            <a:avLst/>
          </a:prstGeom>
        </p:spPr>
      </p:pic>
      <p:pic>
        <p:nvPicPr>
          <p:cNvPr id="20" name="Picture 19" descr="A black and blue text&#10;&#10;AI-generated content may be incorrect.">
            <a:extLst>
              <a:ext uri="{FF2B5EF4-FFF2-40B4-BE49-F238E27FC236}">
                <a16:creationId xmlns:a16="http://schemas.microsoft.com/office/drawing/2014/main" id="{512BA2F6-88C3-317D-96B8-9C3AA520E6D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2755" y="4653452"/>
            <a:ext cx="2066519" cy="609358"/>
          </a:xfrm>
          <a:prstGeom prst="rect">
            <a:avLst/>
          </a:prstGeom>
        </p:spPr>
      </p:pic>
      <p:pic>
        <p:nvPicPr>
          <p:cNvPr id="22" name="Picture 21" descr="A black background with a black square&#10;&#10;AI-generated content may be incorrect.">
            <a:extLst>
              <a:ext uri="{FF2B5EF4-FFF2-40B4-BE49-F238E27FC236}">
                <a16:creationId xmlns:a16="http://schemas.microsoft.com/office/drawing/2014/main" id="{439CED63-FED7-73D8-4C8E-1F5B466AF95F}"/>
              </a:ext>
            </a:extLst>
          </p:cNvPr>
          <p:cNvPicPr>
            <a:picLocks noChangeAspect="1"/>
          </p:cNvPicPr>
          <p:nvPr/>
        </p:nvPicPr>
        <p:blipFill>
          <a:blip r:embed="rId17">
            <a:extLst>
              <a:ext uri="{28A0092B-C50C-407E-A947-70E740481C1C}">
                <a14:useLocalDpi xmlns:a14="http://schemas.microsoft.com/office/drawing/2010/main" val="0"/>
              </a:ext>
            </a:extLst>
          </a:blip>
          <a:srcRect l="12469" t="17304" r="12985" b="28748"/>
          <a:stretch>
            <a:fillRect/>
          </a:stretch>
        </p:blipFill>
        <p:spPr>
          <a:xfrm>
            <a:off x="516159" y="4661131"/>
            <a:ext cx="2068575" cy="594001"/>
          </a:xfrm>
          <a:prstGeom prst="rect">
            <a:avLst/>
          </a:prstGeom>
        </p:spPr>
      </p:pic>
      <p:pic>
        <p:nvPicPr>
          <p:cNvPr id="16" name="Picture 15">
            <a:extLst>
              <a:ext uri="{FF2B5EF4-FFF2-40B4-BE49-F238E27FC236}">
                <a16:creationId xmlns:a16="http://schemas.microsoft.com/office/drawing/2014/main" id="{74731A40-812A-9616-0088-3B8AE4F483B5}"/>
              </a:ext>
            </a:extLst>
          </p:cNvPr>
          <p:cNvPicPr>
            <a:picLocks noChangeAspect="1"/>
          </p:cNvPicPr>
          <p:nvPr/>
        </p:nvPicPr>
        <p:blipFill>
          <a:blip r:embed="rId18"/>
          <a:stretch>
            <a:fillRect/>
          </a:stretch>
        </p:blipFill>
        <p:spPr>
          <a:xfrm>
            <a:off x="3614981" y="4663395"/>
            <a:ext cx="490683" cy="589472"/>
          </a:xfrm>
          <a:prstGeom prst="rect">
            <a:avLst/>
          </a:prstGeom>
        </p:spPr>
      </p:pic>
      <p:pic>
        <p:nvPicPr>
          <p:cNvPr id="17" name="Picture 16">
            <a:extLst>
              <a:ext uri="{FF2B5EF4-FFF2-40B4-BE49-F238E27FC236}">
                <a16:creationId xmlns:a16="http://schemas.microsoft.com/office/drawing/2014/main" id="{930C1AFC-4AA1-FD3B-9393-5B319F311247}"/>
              </a:ext>
            </a:extLst>
          </p:cNvPr>
          <p:cNvPicPr>
            <a:picLocks noChangeAspect="1"/>
          </p:cNvPicPr>
          <p:nvPr/>
        </p:nvPicPr>
        <p:blipFill>
          <a:blip r:embed="rId19"/>
          <a:stretch>
            <a:fillRect/>
          </a:stretch>
        </p:blipFill>
        <p:spPr>
          <a:xfrm>
            <a:off x="11330796" y="5487993"/>
            <a:ext cx="586597" cy="733246"/>
          </a:xfrm>
          <a:prstGeom prst="rect">
            <a:avLst/>
          </a:prstGeom>
        </p:spPr>
      </p:pic>
      <p:pic>
        <p:nvPicPr>
          <p:cNvPr id="18" name="Picture 17">
            <a:extLst>
              <a:ext uri="{FF2B5EF4-FFF2-40B4-BE49-F238E27FC236}">
                <a16:creationId xmlns:a16="http://schemas.microsoft.com/office/drawing/2014/main" id="{92957E4D-C530-F041-DF94-2F2F8BDBDF4F}"/>
              </a:ext>
            </a:extLst>
          </p:cNvPr>
          <p:cNvPicPr>
            <a:picLocks noChangeAspect="1"/>
          </p:cNvPicPr>
          <p:nvPr/>
        </p:nvPicPr>
        <p:blipFill>
          <a:blip r:embed="rId20"/>
          <a:stretch>
            <a:fillRect/>
          </a:stretch>
        </p:blipFill>
        <p:spPr>
          <a:xfrm>
            <a:off x="3977649" y="5531125"/>
            <a:ext cx="1030552" cy="646983"/>
          </a:xfrm>
          <a:prstGeom prst="rect">
            <a:avLst/>
          </a:prstGeom>
        </p:spPr>
      </p:pic>
    </p:spTree>
    <p:extLst>
      <p:ext uri="{BB962C8B-B14F-4D97-AF65-F5344CB8AC3E}">
        <p14:creationId xmlns:p14="http://schemas.microsoft.com/office/powerpoint/2010/main" val="3915511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456419-B027-C42D-AA79-0CC22B55A6A0}"/>
              </a:ext>
            </a:extLst>
          </p:cNvPr>
          <p:cNvSpPr>
            <a:spLocks noGrp="1"/>
          </p:cNvSpPr>
          <p:nvPr>
            <p:ph type="title"/>
          </p:nvPr>
        </p:nvSpPr>
        <p:spPr/>
        <p:txBody>
          <a:bodyPr/>
          <a:lstStyle/>
          <a:p>
            <a:r>
              <a:rPr lang="en-GB" dirty="0"/>
              <a:t>Information Asset Owners</a:t>
            </a:r>
          </a:p>
        </p:txBody>
      </p:sp>
      <p:sp>
        <p:nvSpPr>
          <p:cNvPr id="11" name="Text Placeholder 10">
            <a:extLst>
              <a:ext uri="{FF2B5EF4-FFF2-40B4-BE49-F238E27FC236}">
                <a16:creationId xmlns:a16="http://schemas.microsoft.com/office/drawing/2014/main" id="{E6672DD7-4458-C378-C3C4-32DFA7C8A39B}"/>
              </a:ext>
            </a:extLst>
          </p:cNvPr>
          <p:cNvSpPr>
            <a:spLocks noGrp="1"/>
          </p:cNvSpPr>
          <p:nvPr>
            <p:ph type="body" sz="quarter" idx="33"/>
          </p:nvPr>
        </p:nvSpPr>
        <p:spPr/>
        <p:txBody>
          <a:bodyPr/>
          <a:lstStyle/>
          <a:p>
            <a:r>
              <a:rPr lang="en-GB" dirty="0"/>
              <a:t>1</a:t>
            </a:r>
          </a:p>
        </p:txBody>
      </p:sp>
      <p:sp>
        <p:nvSpPr>
          <p:cNvPr id="2" name="Text Placeholder 1">
            <a:extLst>
              <a:ext uri="{FF2B5EF4-FFF2-40B4-BE49-F238E27FC236}">
                <a16:creationId xmlns:a16="http://schemas.microsoft.com/office/drawing/2014/main" id="{F013444B-A20B-8BEC-996D-5CF1F0086413}"/>
              </a:ext>
            </a:extLst>
          </p:cNvPr>
          <p:cNvSpPr>
            <a:spLocks noGrp="1"/>
          </p:cNvSpPr>
          <p:nvPr>
            <p:ph type="body" sz="quarter" idx="18"/>
          </p:nvPr>
        </p:nvSpPr>
        <p:spPr/>
        <p:txBody>
          <a:bodyPr/>
          <a:lstStyle/>
          <a:p>
            <a:r>
              <a:rPr lang="en-GB" dirty="0"/>
              <a:t>Overview</a:t>
            </a:r>
          </a:p>
        </p:txBody>
      </p:sp>
      <p:sp>
        <p:nvSpPr>
          <p:cNvPr id="3" name="Text Placeholder 2">
            <a:extLst>
              <a:ext uri="{FF2B5EF4-FFF2-40B4-BE49-F238E27FC236}">
                <a16:creationId xmlns:a16="http://schemas.microsoft.com/office/drawing/2014/main" id="{12906D17-7C04-FCB4-6265-EAA584F03AF8}"/>
              </a:ext>
            </a:extLst>
          </p:cNvPr>
          <p:cNvSpPr>
            <a:spLocks noGrp="1"/>
          </p:cNvSpPr>
          <p:nvPr>
            <p:ph type="body" sz="quarter" idx="27"/>
          </p:nvPr>
        </p:nvSpPr>
        <p:spPr/>
        <p:txBody>
          <a:bodyPr/>
          <a:lstStyle/>
          <a:p>
            <a:r>
              <a:rPr lang="en-GB" dirty="0"/>
              <a:t>What is an Information Asset Owner?</a:t>
            </a:r>
          </a:p>
        </p:txBody>
      </p:sp>
      <p:sp>
        <p:nvSpPr>
          <p:cNvPr id="4" name="Text Placeholder 3">
            <a:extLst>
              <a:ext uri="{FF2B5EF4-FFF2-40B4-BE49-F238E27FC236}">
                <a16:creationId xmlns:a16="http://schemas.microsoft.com/office/drawing/2014/main" id="{C12309DA-6735-9AAD-9B59-50EE82A55B37}"/>
              </a:ext>
            </a:extLst>
          </p:cNvPr>
          <p:cNvSpPr>
            <a:spLocks noGrp="1"/>
          </p:cNvSpPr>
          <p:nvPr>
            <p:ph type="body" sz="quarter" idx="28"/>
          </p:nvPr>
        </p:nvSpPr>
        <p:spPr/>
        <p:txBody>
          <a:bodyPr/>
          <a:lstStyle/>
          <a:p>
            <a:r>
              <a:rPr lang="en-GB" dirty="0"/>
              <a:t>Why do we need Information Asset Owners?</a:t>
            </a:r>
          </a:p>
        </p:txBody>
      </p:sp>
      <p:sp>
        <p:nvSpPr>
          <p:cNvPr id="5" name="Text Placeholder 4">
            <a:extLst>
              <a:ext uri="{FF2B5EF4-FFF2-40B4-BE49-F238E27FC236}">
                <a16:creationId xmlns:a16="http://schemas.microsoft.com/office/drawing/2014/main" id="{79EC0F5B-56B8-40A8-C76B-A288C5C07866}"/>
              </a:ext>
            </a:extLst>
          </p:cNvPr>
          <p:cNvSpPr>
            <a:spLocks noGrp="1"/>
          </p:cNvSpPr>
          <p:nvPr>
            <p:ph type="body" sz="quarter" idx="29"/>
          </p:nvPr>
        </p:nvSpPr>
        <p:spPr/>
        <p:txBody>
          <a:bodyPr/>
          <a:lstStyle/>
          <a:p>
            <a:r>
              <a:rPr lang="en-GB" dirty="0"/>
              <a:t>Role and Responsibilities – what activities do IAOs need to do? </a:t>
            </a:r>
          </a:p>
        </p:txBody>
      </p:sp>
      <p:sp>
        <p:nvSpPr>
          <p:cNvPr id="7" name="Text Placeholder 6">
            <a:extLst>
              <a:ext uri="{FF2B5EF4-FFF2-40B4-BE49-F238E27FC236}">
                <a16:creationId xmlns:a16="http://schemas.microsoft.com/office/drawing/2014/main" id="{5417F746-C7E5-3E6E-228F-DD910DD96FCD}"/>
              </a:ext>
              <a:ext uri="{C183D7F6-B498-43B3-948B-1728B52AA6E4}">
                <adec:decorative xmlns:adec="http://schemas.microsoft.com/office/drawing/2017/decorative" val="1"/>
              </a:ext>
            </a:extLst>
          </p:cNvPr>
          <p:cNvSpPr>
            <a:spLocks noGrp="1"/>
          </p:cNvSpPr>
          <p:nvPr>
            <p:ph type="body" sz="quarter" idx="10"/>
          </p:nvPr>
        </p:nvSpPr>
        <p:spPr/>
        <p:txBody>
          <a:bodyPr/>
          <a:lstStyle/>
          <a:p>
            <a:r>
              <a:rPr lang="en-GB" dirty="0"/>
              <a:t>01</a:t>
            </a:r>
          </a:p>
        </p:txBody>
      </p:sp>
      <p:sp>
        <p:nvSpPr>
          <p:cNvPr id="8" name="Text Placeholder 7">
            <a:extLst>
              <a:ext uri="{FF2B5EF4-FFF2-40B4-BE49-F238E27FC236}">
                <a16:creationId xmlns:a16="http://schemas.microsoft.com/office/drawing/2014/main" id="{805D3483-5E9F-BCC3-A5E8-D6C0536F70D4}"/>
              </a:ext>
              <a:ext uri="{C183D7F6-B498-43B3-948B-1728B52AA6E4}">
                <adec:decorative xmlns:adec="http://schemas.microsoft.com/office/drawing/2017/decorative" val="1"/>
              </a:ext>
            </a:extLst>
          </p:cNvPr>
          <p:cNvSpPr>
            <a:spLocks noGrp="1"/>
          </p:cNvSpPr>
          <p:nvPr>
            <p:ph type="body" sz="quarter" idx="11"/>
          </p:nvPr>
        </p:nvSpPr>
        <p:spPr/>
        <p:txBody>
          <a:bodyPr/>
          <a:lstStyle/>
          <a:p>
            <a:r>
              <a:rPr lang="en-GB" dirty="0"/>
              <a:t>02</a:t>
            </a:r>
          </a:p>
        </p:txBody>
      </p:sp>
      <p:sp>
        <p:nvSpPr>
          <p:cNvPr id="9" name="Text Placeholder 8">
            <a:extLst>
              <a:ext uri="{FF2B5EF4-FFF2-40B4-BE49-F238E27FC236}">
                <a16:creationId xmlns:a16="http://schemas.microsoft.com/office/drawing/2014/main" id="{974973EA-034A-C892-7EAE-D020E81289A4}"/>
              </a:ext>
              <a:ext uri="{C183D7F6-B498-43B3-948B-1728B52AA6E4}">
                <adec:decorative xmlns:adec="http://schemas.microsoft.com/office/drawing/2017/decorative" val="1"/>
              </a:ext>
            </a:extLst>
          </p:cNvPr>
          <p:cNvSpPr>
            <a:spLocks noGrp="1"/>
          </p:cNvSpPr>
          <p:nvPr>
            <p:ph type="body" sz="quarter" idx="12"/>
          </p:nvPr>
        </p:nvSpPr>
        <p:spPr/>
        <p:txBody>
          <a:bodyPr/>
          <a:lstStyle/>
          <a:p>
            <a:r>
              <a:rPr lang="en-GB" dirty="0"/>
              <a:t>03</a:t>
            </a:r>
          </a:p>
        </p:txBody>
      </p:sp>
      <p:sp>
        <p:nvSpPr>
          <p:cNvPr id="10" name="Text Placeholder 9">
            <a:extLst>
              <a:ext uri="{FF2B5EF4-FFF2-40B4-BE49-F238E27FC236}">
                <a16:creationId xmlns:a16="http://schemas.microsoft.com/office/drawing/2014/main" id="{B9ACDD06-E8EE-5030-C72A-C5642885349D}"/>
              </a:ext>
              <a:ext uri="{C183D7F6-B498-43B3-948B-1728B52AA6E4}">
                <adec:decorative xmlns:adec="http://schemas.microsoft.com/office/drawing/2017/decorative" val="1"/>
              </a:ext>
            </a:extLst>
          </p:cNvPr>
          <p:cNvSpPr>
            <a:spLocks noGrp="1"/>
          </p:cNvSpPr>
          <p:nvPr>
            <p:ph type="body" sz="quarter" idx="13"/>
          </p:nvPr>
        </p:nvSpPr>
        <p:spPr/>
        <p:txBody>
          <a:bodyPr/>
          <a:lstStyle/>
          <a:p>
            <a:r>
              <a:rPr lang="en-GB" dirty="0"/>
              <a:t>04</a:t>
            </a:r>
          </a:p>
        </p:txBody>
      </p:sp>
    </p:spTree>
    <p:extLst>
      <p:ext uri="{BB962C8B-B14F-4D97-AF65-F5344CB8AC3E}">
        <p14:creationId xmlns:p14="http://schemas.microsoft.com/office/powerpoint/2010/main" val="272796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E87A7-09D3-D084-FFA3-7BF0F2332164}"/>
              </a:ext>
            </a:extLst>
          </p:cNvPr>
          <p:cNvSpPr>
            <a:spLocks noGrp="1"/>
          </p:cNvSpPr>
          <p:nvPr>
            <p:ph type="title"/>
          </p:nvPr>
        </p:nvSpPr>
        <p:spPr/>
        <p:txBody>
          <a:bodyPr/>
          <a:lstStyle/>
          <a:p>
            <a:r>
              <a:rPr lang="en-GB" dirty="0"/>
              <a:t>Overview</a:t>
            </a:r>
          </a:p>
        </p:txBody>
      </p:sp>
      <p:sp>
        <p:nvSpPr>
          <p:cNvPr id="4" name="Text Placeholder 3">
            <a:extLst>
              <a:ext uri="{FF2B5EF4-FFF2-40B4-BE49-F238E27FC236}">
                <a16:creationId xmlns:a16="http://schemas.microsoft.com/office/drawing/2014/main" id="{50D160C2-2F92-E473-3519-FA018143A3D5}"/>
              </a:ext>
            </a:extLst>
          </p:cNvPr>
          <p:cNvSpPr>
            <a:spLocks noGrp="1"/>
          </p:cNvSpPr>
          <p:nvPr>
            <p:ph type="body" sz="quarter" idx="15"/>
          </p:nvPr>
        </p:nvSpPr>
        <p:spPr/>
        <p:txBody>
          <a:bodyPr/>
          <a:lstStyle/>
          <a:p>
            <a:r>
              <a:rPr lang="en-GB" dirty="0"/>
              <a:t>Video</a:t>
            </a:r>
          </a:p>
        </p:txBody>
      </p:sp>
      <p:pic>
        <p:nvPicPr>
          <p:cNvPr id="5" name="Overview - Information Asset Owner Training (final draft)-1080p-250723" descr="Overview video for Information Asset Owners">
            <a:hlinkClick r:id="" action="ppaction://media"/>
            <a:extLst>
              <a:ext uri="{FF2B5EF4-FFF2-40B4-BE49-F238E27FC236}">
                <a16:creationId xmlns:a16="http://schemas.microsoft.com/office/drawing/2014/main" id="{D59C5217-E40A-FF64-4D0C-9AB6BD633ABE}"/>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719138" y="2200276"/>
            <a:ext cx="4535487" cy="2573338"/>
          </a:xfrm>
        </p:spPr>
      </p:pic>
      <p:sp>
        <p:nvSpPr>
          <p:cNvPr id="2" name="Text Placeholder 1">
            <a:extLst>
              <a:ext uri="{FF2B5EF4-FFF2-40B4-BE49-F238E27FC236}">
                <a16:creationId xmlns:a16="http://schemas.microsoft.com/office/drawing/2014/main" id="{791F6E89-7385-1571-D31E-8107204A5E2D}"/>
              </a:ext>
            </a:extLst>
          </p:cNvPr>
          <p:cNvSpPr>
            <a:spLocks noGrp="1"/>
          </p:cNvSpPr>
          <p:nvPr>
            <p:ph type="body" sz="quarter" idx="25"/>
          </p:nvPr>
        </p:nvSpPr>
        <p:spPr/>
        <p:txBody>
          <a:bodyPr/>
          <a:lstStyle/>
          <a:p>
            <a:r>
              <a:rPr lang="en-GB" b="0" dirty="0"/>
              <a:t>Click on the image to play the Video.</a:t>
            </a:r>
            <a:endParaRPr lang="en-US" dirty="0"/>
          </a:p>
          <a:p>
            <a:endParaRPr lang="en-GB" b="0" dirty="0"/>
          </a:p>
          <a:p>
            <a:r>
              <a:rPr lang="en-GB" b="0" dirty="0">
                <a:ea typeface="+mn-lt"/>
                <a:cs typeface="+mn-lt"/>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image to move to the next slide.</a:t>
            </a:r>
            <a:endParaRPr lang="en-GB">
              <a:cs typeface="Arial"/>
            </a:endParaRPr>
          </a:p>
        </p:txBody>
      </p:sp>
    </p:spTree>
    <p:extLst>
      <p:ext uri="{BB962C8B-B14F-4D97-AF65-F5344CB8AC3E}">
        <p14:creationId xmlns:p14="http://schemas.microsoft.com/office/powerpoint/2010/main" val="304933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89A0AA-5213-B9C0-A4AE-51E495DAF9AD}"/>
              </a:ext>
            </a:extLst>
          </p:cNvPr>
          <p:cNvSpPr>
            <a:spLocks noGrp="1"/>
          </p:cNvSpPr>
          <p:nvPr>
            <p:ph type="title"/>
          </p:nvPr>
        </p:nvSpPr>
        <p:spPr/>
        <p:txBody>
          <a:bodyPr>
            <a:noAutofit/>
          </a:bodyPr>
          <a:lstStyle/>
          <a:p>
            <a:r>
              <a:rPr lang="en-GB" dirty="0"/>
              <a:t>What is an Information Asset Owner?</a:t>
            </a:r>
          </a:p>
        </p:txBody>
      </p:sp>
      <p:sp>
        <p:nvSpPr>
          <p:cNvPr id="3" name="Text Placeholder 2">
            <a:extLst>
              <a:ext uri="{FF2B5EF4-FFF2-40B4-BE49-F238E27FC236}">
                <a16:creationId xmlns:a16="http://schemas.microsoft.com/office/drawing/2014/main" id="{CAF6FD11-48F0-F578-5F05-6DC6F178435D}"/>
              </a:ext>
            </a:extLst>
          </p:cNvPr>
          <p:cNvSpPr>
            <a:spLocks noGrp="1"/>
          </p:cNvSpPr>
          <p:nvPr>
            <p:ph type="body" sz="quarter" idx="14"/>
          </p:nvPr>
        </p:nvSpPr>
        <p:spPr/>
        <p:txBody>
          <a:bodyPr vert="horz" lIns="0" tIns="0" rIns="0" bIns="0" rtlCol="0" anchor="t">
            <a:normAutofit/>
          </a:bodyPr>
          <a:lstStyle/>
          <a:p>
            <a:r>
              <a:rPr lang="en-GB" sz="1600" b="0" dirty="0"/>
              <a:t>Information Asset Owners (IAOs) are senior individuals who have strategic oversight of how their organisation manages personal and critical business information, ensuring effective exploitation of information. </a:t>
            </a:r>
          </a:p>
          <a:p>
            <a:r>
              <a:rPr lang="en-GB" sz="1600" b="0" dirty="0"/>
              <a:t>IAOs provide accountability for driving delivery of good practice including strategic management of information, in compliance with legal obligations, policies and standards, to reduce information risks. </a:t>
            </a:r>
            <a:endParaRPr lang="en-GB" sz="1600" b="0" dirty="0">
              <a:cs typeface="Arial"/>
            </a:endParaRPr>
          </a:p>
          <a:p>
            <a:r>
              <a:rPr lang="en-GB" sz="1600" b="0" dirty="0"/>
              <a:t>IAOs form part of their organisation's information governance structure and should have access to the Accounting Officer. The IAO would usually be a Senior Civil Servant.</a:t>
            </a:r>
            <a:endParaRPr lang="en-GB" sz="1600" b="0" dirty="0">
              <a:cs typeface="Arial"/>
            </a:endParaRPr>
          </a:p>
        </p:txBody>
      </p:sp>
      <p:pic>
        <p:nvPicPr>
          <p:cNvPr id="13" name="Picture Placeholder 12" descr="A hand touching a screen with icons">
            <a:extLst>
              <a:ext uri="{FF2B5EF4-FFF2-40B4-BE49-F238E27FC236}">
                <a16:creationId xmlns:a16="http://schemas.microsoft.com/office/drawing/2014/main" id="{F7A1C705-68EF-DC01-3B12-DA794297B26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037" r="15037"/>
          <a:stretch>
            <a:fillRect/>
          </a:stretch>
        </p:blipFill>
        <p:spPr/>
      </p:pic>
    </p:spTree>
    <p:extLst>
      <p:ext uri="{BB962C8B-B14F-4D97-AF65-F5344CB8AC3E}">
        <p14:creationId xmlns:p14="http://schemas.microsoft.com/office/powerpoint/2010/main" val="32979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BBE8BA-9AE9-5D8B-B1A3-0C14D992CC54}"/>
              </a:ext>
            </a:extLst>
          </p:cNvPr>
          <p:cNvSpPr>
            <a:spLocks noGrp="1"/>
          </p:cNvSpPr>
          <p:nvPr>
            <p:ph type="title"/>
          </p:nvPr>
        </p:nvSpPr>
        <p:spPr/>
        <p:txBody>
          <a:bodyPr/>
          <a:lstStyle/>
          <a:p>
            <a:r>
              <a:rPr lang="en-GB" dirty="0"/>
              <a:t>Why do we need Information Asset Owners?</a:t>
            </a:r>
          </a:p>
        </p:txBody>
      </p:sp>
      <p:sp>
        <p:nvSpPr>
          <p:cNvPr id="2" name="Content Placeholder 1">
            <a:extLst>
              <a:ext uri="{FF2B5EF4-FFF2-40B4-BE49-F238E27FC236}">
                <a16:creationId xmlns:a16="http://schemas.microsoft.com/office/drawing/2014/main" id="{5A0ABC01-1E1D-26B5-5120-71DEE136D6B9}"/>
              </a:ext>
            </a:extLst>
          </p:cNvPr>
          <p:cNvSpPr>
            <a:spLocks noGrp="1"/>
          </p:cNvSpPr>
          <p:nvPr>
            <p:ph idx="1"/>
          </p:nvPr>
        </p:nvSpPr>
        <p:spPr>
          <a:xfrm>
            <a:off x="518319" y="1704957"/>
            <a:ext cx="4072731" cy="4073732"/>
          </a:xfrm>
        </p:spPr>
        <p:txBody>
          <a:bodyPr>
            <a:normAutofit/>
          </a:bodyPr>
          <a:lstStyle/>
          <a:p>
            <a:pPr>
              <a:spcBef>
                <a:spcPts val="0"/>
              </a:spcBef>
              <a:spcAft>
                <a:spcPts val="0"/>
              </a:spcAft>
            </a:pPr>
            <a:r>
              <a:rPr lang="en-GB" sz="1600" b="0" dirty="0"/>
              <a:t>An information asset is a body of information, defined and managed as a single unit so it can be understood, shared, protected and exploited effectively. </a:t>
            </a:r>
          </a:p>
          <a:p>
            <a:pPr>
              <a:spcBef>
                <a:spcPts val="0"/>
              </a:spcBef>
              <a:spcAft>
                <a:spcPts val="0"/>
              </a:spcAft>
            </a:pPr>
            <a:endParaRPr lang="en-GB" sz="1600" b="0" dirty="0"/>
          </a:p>
          <a:p>
            <a:pPr>
              <a:spcBef>
                <a:spcPts val="0"/>
              </a:spcBef>
              <a:spcAft>
                <a:spcPts val="0"/>
              </a:spcAft>
            </a:pPr>
            <a:r>
              <a:rPr lang="en-GB" sz="1600" b="0" dirty="0"/>
              <a:t>Information Asset Owners provide leadership in driving a holistic and coordinated approach for the exploitation of information assets through delivery of knowledge and information management governance, compliance with legal, regulatory and policy requirements, through effective information asset management.</a:t>
            </a:r>
          </a:p>
        </p:txBody>
      </p:sp>
      <p:graphicFrame>
        <p:nvGraphicFramePr>
          <p:cNvPr id="8" name="Content Placeholder 7">
            <a:extLst>
              <a:ext uri="{FF2B5EF4-FFF2-40B4-BE49-F238E27FC236}">
                <a16:creationId xmlns:a16="http://schemas.microsoft.com/office/drawing/2014/main" id="{2F860D6C-56B2-C990-A798-F5ACCCEABB72}"/>
              </a:ext>
            </a:extLst>
          </p:cNvPr>
          <p:cNvGraphicFramePr>
            <a:graphicFrameLocks noGrp="1"/>
          </p:cNvGraphicFramePr>
          <p:nvPr>
            <p:ph idx="13"/>
            <p:extLst>
              <p:ext uri="{D42A27DB-BD31-4B8C-83A1-F6EECF244321}">
                <p14:modId xmlns:p14="http://schemas.microsoft.com/office/powerpoint/2010/main" val="2857123426"/>
              </p:ext>
            </p:extLst>
          </p:nvPr>
        </p:nvGraphicFramePr>
        <p:xfrm>
          <a:off x="5000624" y="1134890"/>
          <a:ext cx="6886575" cy="5021580"/>
        </p:xfrm>
        <a:graphic>
          <a:graphicData uri="http://schemas.openxmlformats.org/drawingml/2006/table">
            <a:tbl>
              <a:tblPr firstRow="1" bandRow="1">
                <a:tableStyleId>{073A0DAA-6AF3-43AB-8588-CEC1D06C72B9}</a:tableStyleId>
              </a:tblPr>
              <a:tblGrid>
                <a:gridCol w="6886575">
                  <a:extLst>
                    <a:ext uri="{9D8B030D-6E8A-4147-A177-3AD203B41FA5}">
                      <a16:colId xmlns:a16="http://schemas.microsoft.com/office/drawing/2014/main" val="1617671171"/>
                    </a:ext>
                  </a:extLst>
                </a:gridCol>
              </a:tblGrid>
              <a:tr h="316878">
                <a:tc>
                  <a:txBody>
                    <a:bodyPr/>
                    <a:lstStyle/>
                    <a:p>
                      <a:r>
                        <a:rPr lang="en-GB" sz="1550" dirty="0"/>
                        <a:t>Information Asset Owners: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2761231"/>
                  </a:ext>
                </a:extLst>
              </a:tr>
              <a:tr h="545324">
                <a:tc>
                  <a:txBody>
                    <a:bodyPr/>
                    <a:lstStyle/>
                    <a:p>
                      <a:r>
                        <a:rPr lang="en-GB" sz="1550" dirty="0"/>
                        <a:t>Are accountable for the effective and ethical use and handling of information assets within their area of responsibility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3799713"/>
                  </a:ext>
                </a:extLst>
              </a:tr>
              <a:tr h="316878">
                <a:tc>
                  <a:txBody>
                    <a:bodyPr/>
                    <a:lstStyle/>
                    <a:p>
                      <a:r>
                        <a:rPr lang="en-GB" sz="1550" dirty="0"/>
                        <a:t>Support best practice for information governance across the organisation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7665678"/>
                  </a:ext>
                </a:extLst>
              </a:tr>
              <a:tr h="545324">
                <a:tc>
                  <a:txBody>
                    <a:bodyPr/>
                    <a:lstStyle/>
                    <a:p>
                      <a:r>
                        <a:rPr lang="en-GB" sz="1550" dirty="0"/>
                        <a:t>Ensure management of information assets in compliance with legislation and the organisation’s policies and standards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1629392"/>
                  </a:ext>
                </a:extLst>
              </a:tr>
              <a:tr h="316878">
                <a:tc>
                  <a:txBody>
                    <a:bodyPr/>
                    <a:lstStyle/>
                    <a:p>
                      <a:r>
                        <a:rPr lang="en-GB" sz="1550" dirty="0"/>
                        <a:t>Assign Information Asset Managers to the organisation’s assets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3550944"/>
                  </a:ext>
                </a:extLst>
              </a:tr>
              <a:tr h="316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50" dirty="0"/>
                        <a:t>Identify, understand and mitigate risks associated with information assets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5076909"/>
                  </a:ext>
                </a:extLst>
              </a:tr>
              <a:tr h="54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50" dirty="0"/>
                        <a:t>Receive assurance from delegated teams that those responsibilities are being effectively performed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8294761"/>
                  </a:ext>
                </a:extLst>
              </a:tr>
              <a:tr h="54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50" dirty="0"/>
                        <a:t>Provide formal reporting on information assets to the relevant organisation board level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9227484"/>
                  </a:ext>
                </a:extLst>
              </a:tr>
              <a:tr h="316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50" b="0" u="none" strike="noStrike" cap="none" spc="0" normalizeH="0" baseline="0" noProof="0" dirty="0">
                          <a:effectLst/>
                          <a:uLnTx/>
                          <a:uFillTx/>
                        </a:rPr>
                        <a:t>Ensure security measures are in place when sharing information</a:t>
                      </a:r>
                      <a:endParaRPr lang="en-GB" sz="15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690925"/>
                  </a:ext>
                </a:extLst>
              </a:tr>
              <a:tr h="54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50" b="0" u="none" strike="noStrike" cap="none" spc="0" normalizeH="0" baseline="0" noProof="0" dirty="0">
                          <a:effectLst/>
                          <a:uLnTx/>
                          <a:uFillTx/>
                        </a:rPr>
                        <a:t>Understand whether a delivery partner or supplier has access or handles information assets</a:t>
                      </a:r>
                      <a:endParaRPr lang="en-GB" sz="15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536621"/>
                  </a:ext>
                </a:extLst>
              </a:tr>
              <a:tr h="545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50" b="0" u="none" strike="noStrike" cap="none" spc="0" normalizeH="0" baseline="0" noProof="0" dirty="0">
                          <a:effectLst/>
                          <a:uLnTx/>
                          <a:uFillTx/>
                        </a:rPr>
                        <a:t>Ensure staff are trained and aware of their responsibilities in protecting and managing information that they access</a:t>
                      </a:r>
                      <a:endParaRPr lang="en-GB" sz="15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8486488"/>
                  </a:ext>
                </a:extLst>
              </a:tr>
            </a:tbl>
          </a:graphicData>
        </a:graphic>
      </p:graphicFrame>
    </p:spTree>
    <p:extLst>
      <p:ext uri="{BB962C8B-B14F-4D97-AF65-F5344CB8AC3E}">
        <p14:creationId xmlns:p14="http://schemas.microsoft.com/office/powerpoint/2010/main" val="20511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D8879D-C38D-715C-D603-75E5043027DE}"/>
              </a:ext>
            </a:extLst>
          </p:cNvPr>
          <p:cNvSpPr>
            <a:spLocks noGrp="1"/>
          </p:cNvSpPr>
          <p:nvPr>
            <p:ph type="title"/>
          </p:nvPr>
        </p:nvSpPr>
        <p:spPr/>
        <p:txBody>
          <a:bodyPr>
            <a:noAutofit/>
          </a:bodyPr>
          <a:lstStyle/>
          <a:p>
            <a:r>
              <a:rPr lang="en-GB" dirty="0"/>
              <a:t>Role and Responsibilities – what activities do IAOs need to do? (1)</a:t>
            </a:r>
          </a:p>
        </p:txBody>
      </p:sp>
      <p:sp>
        <p:nvSpPr>
          <p:cNvPr id="16" name="Text Placeholder 5">
            <a:extLst>
              <a:ext uri="{FF2B5EF4-FFF2-40B4-BE49-F238E27FC236}">
                <a16:creationId xmlns:a16="http://schemas.microsoft.com/office/drawing/2014/main" id="{8F8ABB16-8930-CAF3-2D23-5ADFD658CCA5}"/>
              </a:ext>
            </a:extLst>
          </p:cNvPr>
          <p:cNvSpPr txBox="1">
            <a:spLocks/>
          </p:cNvSpPr>
          <p:nvPr/>
        </p:nvSpPr>
        <p:spPr>
          <a:xfrm>
            <a:off x="518314" y="1409700"/>
            <a:ext cx="11406986" cy="860850"/>
          </a:xfrm>
          <a:prstGeom prst="roundRect">
            <a:avLst>
              <a:gd name="adj" fmla="val 16388"/>
            </a:avLst>
          </a:prstGeom>
        </p:spPr>
        <p:txBody>
          <a:bodyPr lIns="0" tIns="0" rIns="0" b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GB" sz="1600" b="0" dirty="0"/>
              <a:t>The role of Information Asset Owner comes with a variety of responsibilities and requirements in support of leading a culture of best practice across the organisation. This includes core activities that are essential for the effective management and protection of information assets, to ensure their value is fully utilised, contributing to the organisation's success and resilience.</a:t>
            </a:r>
          </a:p>
          <a:p>
            <a:pPr>
              <a:spcBef>
                <a:spcPts val="0"/>
              </a:spcBef>
              <a:spcAft>
                <a:spcPts val="0"/>
              </a:spcAft>
            </a:pPr>
            <a:endParaRPr lang="en-GB" sz="1600" b="0" dirty="0"/>
          </a:p>
          <a:p>
            <a:pPr>
              <a:spcBef>
                <a:spcPts val="0"/>
              </a:spcBef>
              <a:spcAft>
                <a:spcPts val="0"/>
              </a:spcAft>
            </a:pPr>
            <a:r>
              <a:rPr lang="en-US" sz="1600" dirty="0">
                <a:solidFill>
                  <a:srgbClr val="000000"/>
                </a:solidFill>
                <a:effectLst/>
                <a:ea typeface="Arial" panose="020B0604020202020204" pitchFamily="34" charset="0"/>
                <a:cs typeface="Aptos" panose="020B0004020202020204" pitchFamily="34" charset="0"/>
              </a:rPr>
              <a:t>The priorities and activities for Information Asset Owners</a:t>
            </a:r>
            <a:r>
              <a:rPr lang="en-US" sz="1600" dirty="0">
                <a:effectLst/>
                <a:ea typeface="Arial" panose="020B0604020202020204" pitchFamily="34" charset="0"/>
                <a:cs typeface="Aptos" panose="020B0004020202020204" pitchFamily="34" charset="0"/>
              </a:rPr>
              <a:t>, working with their Information Asset Manager and teams:</a:t>
            </a:r>
            <a:r>
              <a:rPr lang="en-US" sz="1600" dirty="0">
                <a:solidFill>
                  <a:srgbClr val="000000"/>
                </a:solidFill>
                <a:effectLst/>
                <a:ea typeface="Arial" panose="020B0604020202020204" pitchFamily="34" charset="0"/>
                <a:cs typeface="Aptos" panose="020B0004020202020204" pitchFamily="34" charset="0"/>
              </a:rPr>
              <a:t> </a:t>
            </a:r>
            <a:endParaRPr lang="en-GB" sz="1600" dirty="0">
              <a:effectLst/>
              <a:ea typeface="Aptos" panose="020B0004020202020204" pitchFamily="34" charset="0"/>
              <a:cs typeface="Aptos" panose="020B0004020202020204" pitchFamily="34" charset="0"/>
            </a:endParaRPr>
          </a:p>
          <a:p>
            <a:pPr>
              <a:spcBef>
                <a:spcPts val="0"/>
              </a:spcBef>
              <a:spcAft>
                <a:spcPts val="0"/>
              </a:spcAft>
            </a:pPr>
            <a:r>
              <a:rPr lang="en-GB" sz="1600" b="0" dirty="0"/>
              <a:t> </a:t>
            </a:r>
          </a:p>
        </p:txBody>
      </p:sp>
      <p:sp>
        <p:nvSpPr>
          <p:cNvPr id="3" name="Text Placeholder 2">
            <a:extLst>
              <a:ext uri="{FF2B5EF4-FFF2-40B4-BE49-F238E27FC236}">
                <a16:creationId xmlns:a16="http://schemas.microsoft.com/office/drawing/2014/main" id="{B6DE1403-E359-2E47-3720-FD53D710C285}"/>
              </a:ext>
            </a:extLst>
          </p:cNvPr>
          <p:cNvSpPr>
            <a:spLocks noGrp="1"/>
          </p:cNvSpPr>
          <p:nvPr>
            <p:ph type="body" sz="quarter" idx="45"/>
          </p:nvPr>
        </p:nvSpPr>
        <p:spPr>
          <a:xfrm>
            <a:off x="518314" y="2811239"/>
            <a:ext cx="3623265" cy="3303811"/>
          </a:xfrm>
          <a:solidFill>
            <a:schemeClr val="accent5">
              <a:lumMod val="20000"/>
              <a:lumOff val="80000"/>
            </a:schemeClr>
          </a:solidFill>
          <a:effectLst>
            <a:outerShdw blurRad="50800" dist="38100" dir="2700000" algn="tl" rotWithShape="0">
              <a:prstClr val="black">
                <a:alpha val="40000"/>
              </a:prstClr>
            </a:outerShdw>
          </a:effectLst>
        </p:spPr>
        <p:txBody>
          <a:bodyPr lIns="108000" tIns="0" rIns="3600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Accountability: </a:t>
            </a:r>
          </a:p>
          <a:p>
            <a:pPr>
              <a:lnSpc>
                <a:spcPct val="100000"/>
              </a:lnSpc>
              <a:spcBef>
                <a:spcPts val="0"/>
              </a:spcBef>
              <a:spcAft>
                <a:spcPts val="0"/>
              </a:spcAft>
            </a:pPr>
            <a:r>
              <a:rPr lang="en-US" dirty="0">
                <a:solidFill>
                  <a:srgbClr val="000000"/>
                </a:solidFill>
                <a:effectLst/>
                <a:ea typeface="Arial" panose="020B0604020202020204" pitchFamily="34" charset="0"/>
                <a:cs typeface="Noto Sans Symbols"/>
              </a:rPr>
              <a:t>Maintaining clear accountability within the organisation, for the management and protection of information assets. This includes documenting responsibilities, monitoring performance, and reporting on the status of information assets.</a:t>
            </a:r>
            <a:r>
              <a:rPr lang="en-US" dirty="0">
                <a:solidFill>
                  <a:srgbClr val="000000"/>
                </a:solidFill>
                <a:effectLst/>
                <a:ea typeface="Noto Sans Symbols"/>
                <a:cs typeface="Noto Sans Symbols"/>
              </a:rPr>
              <a:t> </a:t>
            </a:r>
            <a:r>
              <a:rPr lang="en-US" dirty="0">
                <a:solidFill>
                  <a:srgbClr val="000000"/>
                </a:solidFill>
                <a:effectLst/>
                <a:ea typeface="Arial" panose="020B0604020202020204" pitchFamily="34" charset="0"/>
                <a:cs typeface="Noto Sans Symbols"/>
              </a:rPr>
              <a:t>IAOs oversee decisions on use, transfer, access controls and incident reports, providing strategic direction for information assets.</a:t>
            </a:r>
            <a:r>
              <a:rPr lang="en-US" dirty="0">
                <a:effectLst/>
                <a:ea typeface="Arial" panose="020B0604020202020204" pitchFamily="34" charset="0"/>
                <a:cs typeface="Noto Sans Symbols"/>
              </a:rPr>
              <a:t> Accountability cannot be delegated.</a:t>
            </a:r>
            <a:endParaRPr lang="en-GB" dirty="0">
              <a:effectLst/>
              <a:ea typeface="Noto Sans Symbols"/>
              <a:cs typeface="Noto Sans Symbols"/>
            </a:endParaRPr>
          </a:p>
        </p:txBody>
      </p:sp>
      <p:sp>
        <p:nvSpPr>
          <p:cNvPr id="5" name="Text Placeholder 4">
            <a:extLst>
              <a:ext uri="{FF2B5EF4-FFF2-40B4-BE49-F238E27FC236}">
                <a16:creationId xmlns:a16="http://schemas.microsoft.com/office/drawing/2014/main" id="{5D1D4895-A08A-E63F-0310-FCCB3CF02C8C}"/>
              </a:ext>
            </a:extLst>
          </p:cNvPr>
          <p:cNvSpPr>
            <a:spLocks noGrp="1"/>
          </p:cNvSpPr>
          <p:nvPr>
            <p:ph type="body" sz="quarter" idx="47"/>
          </p:nvPr>
        </p:nvSpPr>
        <p:spPr>
          <a:xfrm>
            <a:off x="4337050" y="3456390"/>
            <a:ext cx="3623262" cy="2090672"/>
          </a:xfrm>
          <a:solidFill>
            <a:schemeClr val="bg2">
              <a:lumMod val="20000"/>
              <a:lumOff val="80000"/>
            </a:schemeClr>
          </a:solidFill>
          <a:effectLst>
            <a:outerShdw blurRad="50800" dist="38100" dir="2700000" algn="tl" rotWithShape="0">
              <a:prstClr val="black">
                <a:alpha val="40000"/>
              </a:prstClr>
            </a:outerShdw>
          </a:effectLst>
        </p:spPr>
        <p:txBody>
          <a:bodyPr lIns="108000" tIns="0" rIns="3600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Identification and C</a:t>
            </a:r>
            <a:r>
              <a:rPr lang="en-US" b="1" dirty="0">
                <a:effectLst/>
                <a:ea typeface="Arial" panose="020B0604020202020204" pitchFamily="34" charset="0"/>
                <a:cs typeface="Noto Sans Symbols"/>
              </a:rPr>
              <a:t>ategorising</a:t>
            </a:r>
            <a:r>
              <a:rPr lang="en-US" dirty="0">
                <a:solidFill>
                  <a:srgbClr val="000000"/>
                </a:solidFill>
                <a:effectLst/>
                <a:ea typeface="Arial" panose="020B0604020202020204" pitchFamily="34" charset="0"/>
                <a:cs typeface="Noto Sans Symbols"/>
              </a:rPr>
              <a:t>:</a:t>
            </a:r>
            <a:endParaRPr lang="en-US" dirty="0">
              <a:solidFill>
                <a:srgbClr val="000000"/>
              </a:solidFill>
              <a:ea typeface="Arial" panose="020B0604020202020204" pitchFamily="34" charset="0"/>
              <a:cs typeface="Noto Sans Symbols"/>
            </a:endParaRPr>
          </a:p>
          <a:p>
            <a:pPr>
              <a:lnSpc>
                <a:spcPct val="100000"/>
              </a:lnSpc>
              <a:spcBef>
                <a:spcPts val="0"/>
              </a:spcBef>
              <a:spcAft>
                <a:spcPts val="0"/>
              </a:spcAft>
            </a:pPr>
            <a:r>
              <a:rPr lang="en-US" dirty="0">
                <a:solidFill>
                  <a:srgbClr val="000000"/>
                </a:solidFill>
                <a:effectLst/>
                <a:ea typeface="Arial" panose="020B0604020202020204" pitchFamily="34" charset="0"/>
                <a:cs typeface="Noto Sans Symbols"/>
              </a:rPr>
              <a:t>Identification and c</a:t>
            </a:r>
            <a:r>
              <a:rPr lang="en-US" dirty="0">
                <a:effectLst/>
                <a:ea typeface="Arial" panose="020B0604020202020204" pitchFamily="34" charset="0"/>
                <a:cs typeface="Noto Sans Symbols"/>
              </a:rPr>
              <a:t>ategorising</a:t>
            </a:r>
            <a:r>
              <a:rPr lang="en-US" dirty="0">
                <a:solidFill>
                  <a:srgbClr val="000000"/>
                </a:solidFill>
                <a:effectLst/>
                <a:ea typeface="Arial" panose="020B0604020202020204" pitchFamily="34" charset="0"/>
                <a:cs typeface="Noto Sans Symbols"/>
              </a:rPr>
              <a:t> of all information assets within the domain. This involves determining what constitutes an information asset and categorising it based on its importance, sensitivity and usage.</a:t>
            </a:r>
            <a:endParaRPr lang="en-GB" dirty="0">
              <a:effectLst/>
              <a:ea typeface="Noto Sans Symbols"/>
              <a:cs typeface="Noto Sans Symbols"/>
            </a:endParaRPr>
          </a:p>
          <a:p>
            <a:pPr>
              <a:lnSpc>
                <a:spcPct val="100000"/>
              </a:lnSpc>
              <a:spcBef>
                <a:spcPts val="0"/>
              </a:spcBef>
              <a:spcAft>
                <a:spcPts val="0"/>
              </a:spcAft>
            </a:pPr>
            <a:endParaRPr lang="en-GB" dirty="0"/>
          </a:p>
        </p:txBody>
      </p:sp>
      <p:sp>
        <p:nvSpPr>
          <p:cNvPr id="7" name="Text Placeholder 6">
            <a:extLst>
              <a:ext uri="{FF2B5EF4-FFF2-40B4-BE49-F238E27FC236}">
                <a16:creationId xmlns:a16="http://schemas.microsoft.com/office/drawing/2014/main" id="{665DD601-32E1-45A4-9BE9-25FFADA7A405}"/>
              </a:ext>
            </a:extLst>
          </p:cNvPr>
          <p:cNvSpPr>
            <a:spLocks noGrp="1"/>
          </p:cNvSpPr>
          <p:nvPr>
            <p:ph type="body" sz="quarter" idx="49"/>
          </p:nvPr>
        </p:nvSpPr>
        <p:spPr>
          <a:xfrm>
            <a:off x="8155783" y="2811239"/>
            <a:ext cx="3623262" cy="3303811"/>
          </a:xfrm>
          <a:solidFill>
            <a:schemeClr val="accent5">
              <a:lumMod val="20000"/>
              <a:lumOff val="80000"/>
            </a:schemeClr>
          </a:solidFill>
          <a:effectLst>
            <a:outerShdw blurRad="50800" dist="38100" dir="2700000" algn="tl" rotWithShape="0">
              <a:prstClr val="black">
                <a:alpha val="40000"/>
              </a:prstClr>
            </a:outerShdw>
          </a:effectLst>
        </p:spPr>
        <p:txBody>
          <a:bodyPr lIns="108000" tIns="0" rIns="3600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Valuation</a:t>
            </a:r>
            <a:r>
              <a:rPr lang="en-US" dirty="0">
                <a:solidFill>
                  <a:srgbClr val="000000"/>
                </a:solidFill>
                <a:effectLst/>
                <a:ea typeface="Arial" panose="020B0604020202020204" pitchFamily="34" charset="0"/>
                <a:cs typeface="Noto Sans Symbols"/>
              </a:rPr>
              <a:t>:</a:t>
            </a:r>
          </a:p>
          <a:p>
            <a:pPr>
              <a:lnSpc>
                <a:spcPct val="100000"/>
              </a:lnSpc>
              <a:spcBef>
                <a:spcPts val="0"/>
              </a:spcBef>
              <a:spcAft>
                <a:spcPts val="0"/>
              </a:spcAft>
            </a:pPr>
            <a:r>
              <a:rPr lang="en-US" dirty="0">
                <a:solidFill>
                  <a:srgbClr val="000000"/>
                </a:solidFill>
                <a:effectLst/>
                <a:ea typeface="Arial" panose="020B0604020202020204" pitchFamily="34" charset="0"/>
                <a:cs typeface="Noto Sans Symbols"/>
              </a:rPr>
              <a:t>Assessing the value of information assets to the organisation. The identification of the highest value assets and applying appropriate additional security controls. This helps in prioritising resources and efforts towards the most critical assets.</a:t>
            </a:r>
            <a:endParaRPr lang="en-GB" dirty="0">
              <a:effectLst/>
              <a:ea typeface="Noto Sans Symbols"/>
              <a:cs typeface="Noto Sans Symbols"/>
            </a:endParaRPr>
          </a:p>
          <a:p>
            <a:pPr>
              <a:lnSpc>
                <a:spcPct val="100000"/>
              </a:lnSpc>
              <a:spcBef>
                <a:spcPts val="0"/>
              </a:spcBef>
              <a:spcAft>
                <a:spcPts val="0"/>
              </a:spcAft>
            </a:pPr>
            <a:endParaRPr lang="en-GB" dirty="0"/>
          </a:p>
        </p:txBody>
      </p:sp>
    </p:spTree>
    <p:extLst>
      <p:ext uri="{BB962C8B-B14F-4D97-AF65-F5344CB8AC3E}">
        <p14:creationId xmlns:p14="http://schemas.microsoft.com/office/powerpoint/2010/main" val="98684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B7399-B794-E14D-D7BA-9D1148711FE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F86E992-72F0-50D3-4258-BB58BD325B12}"/>
              </a:ext>
            </a:extLst>
          </p:cNvPr>
          <p:cNvSpPr>
            <a:spLocks noGrp="1"/>
          </p:cNvSpPr>
          <p:nvPr>
            <p:ph type="title"/>
          </p:nvPr>
        </p:nvSpPr>
        <p:spPr/>
        <p:txBody>
          <a:bodyPr>
            <a:noAutofit/>
          </a:bodyPr>
          <a:lstStyle/>
          <a:p>
            <a:r>
              <a:rPr lang="en-GB" dirty="0"/>
              <a:t>Role and Responsibilities – what activities do IAOs need to do? (2)</a:t>
            </a:r>
          </a:p>
        </p:txBody>
      </p:sp>
      <p:sp>
        <p:nvSpPr>
          <p:cNvPr id="2" name="Text Placeholder 1">
            <a:extLst>
              <a:ext uri="{FF2B5EF4-FFF2-40B4-BE49-F238E27FC236}">
                <a16:creationId xmlns:a16="http://schemas.microsoft.com/office/drawing/2014/main" id="{2B3511B5-ADBC-AFD9-CF01-F0273BE1BC8B}"/>
              </a:ext>
            </a:extLst>
          </p:cNvPr>
          <p:cNvSpPr>
            <a:spLocks noGrp="1"/>
          </p:cNvSpPr>
          <p:nvPr>
            <p:ph type="body" sz="quarter" idx="26"/>
          </p:nvPr>
        </p:nvSpPr>
        <p:spPr>
          <a:xfrm>
            <a:off x="518317" y="1495426"/>
            <a:ext cx="3567908" cy="2285999"/>
          </a:xfrm>
          <a:solidFill>
            <a:schemeClr val="bg2">
              <a:lumMod val="20000"/>
              <a:lumOff val="80000"/>
            </a:schemeClr>
          </a:solidFill>
          <a:effectLst>
            <a:outerShdw blurRad="50800" dist="38100" dir="2700000" algn="tl" rotWithShape="0">
              <a:prstClr val="black">
                <a:alpha val="40000"/>
              </a:prstClr>
            </a:outerShdw>
          </a:effectLst>
        </p:spPr>
        <p:txBody>
          <a:bodyPr lIns="108000" tIns="0" rIns="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Risk Management: </a:t>
            </a:r>
            <a:r>
              <a:rPr lang="en-US" dirty="0">
                <a:solidFill>
                  <a:srgbClr val="000000"/>
                </a:solidFill>
                <a:effectLst/>
                <a:ea typeface="Arial" panose="020B0604020202020204" pitchFamily="34" charset="0"/>
                <a:cs typeface="Noto Sans Symbols"/>
              </a:rPr>
              <a:t>Identifying and mitigating risks associated with information assets. This involves evaluating risks, implementing mitigation measures, and monitoring for any emerging risks. Ensure information assets are managed in line with the organisation’s information risk appetite.</a:t>
            </a:r>
            <a:endParaRPr lang="en-GB" dirty="0">
              <a:effectLst/>
              <a:ea typeface="Noto Sans Symbols"/>
              <a:cs typeface="Noto Sans Symbols"/>
            </a:endParaRPr>
          </a:p>
          <a:p>
            <a:pPr>
              <a:lnSpc>
                <a:spcPct val="100000"/>
              </a:lnSpc>
              <a:spcBef>
                <a:spcPts val="0"/>
              </a:spcBef>
              <a:spcAft>
                <a:spcPts val="0"/>
              </a:spcAft>
            </a:pPr>
            <a:endParaRPr lang="en-GB" dirty="0"/>
          </a:p>
        </p:txBody>
      </p:sp>
      <p:sp>
        <p:nvSpPr>
          <p:cNvPr id="4" name="Text Placeholder 3">
            <a:extLst>
              <a:ext uri="{FF2B5EF4-FFF2-40B4-BE49-F238E27FC236}">
                <a16:creationId xmlns:a16="http://schemas.microsoft.com/office/drawing/2014/main" id="{8232A5E2-9E72-3CD6-B814-931ED2684EC6}"/>
              </a:ext>
            </a:extLst>
          </p:cNvPr>
          <p:cNvSpPr>
            <a:spLocks noGrp="1"/>
          </p:cNvSpPr>
          <p:nvPr>
            <p:ph type="body" sz="quarter" idx="46"/>
          </p:nvPr>
        </p:nvSpPr>
        <p:spPr>
          <a:xfrm>
            <a:off x="4337050" y="1495426"/>
            <a:ext cx="3517900" cy="2285999"/>
          </a:xfrm>
          <a:solidFill>
            <a:schemeClr val="accent5">
              <a:lumMod val="20000"/>
              <a:lumOff val="80000"/>
            </a:schemeClr>
          </a:solidFill>
          <a:ln>
            <a:noFill/>
          </a:ln>
          <a:effectLst>
            <a:outerShdw blurRad="50800" dist="38100" dir="2700000" algn="tl" rotWithShape="0">
              <a:prstClr val="black">
                <a:alpha val="40000"/>
              </a:prstClr>
            </a:outerShdw>
          </a:effectLst>
        </p:spPr>
        <p:txBody>
          <a:bodyPr lIns="108000" tIns="0" rIns="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Security:</a:t>
            </a:r>
            <a:r>
              <a:rPr lang="en-US" dirty="0">
                <a:solidFill>
                  <a:srgbClr val="000000"/>
                </a:solidFill>
                <a:effectLst/>
                <a:ea typeface="Arial" panose="020B0604020202020204" pitchFamily="34" charset="0"/>
                <a:cs typeface="Noto Sans Symbols"/>
              </a:rPr>
              <a:t> </a:t>
            </a:r>
          </a:p>
          <a:p>
            <a:pPr>
              <a:lnSpc>
                <a:spcPct val="100000"/>
              </a:lnSpc>
              <a:spcBef>
                <a:spcPts val="0"/>
              </a:spcBef>
              <a:spcAft>
                <a:spcPts val="0"/>
              </a:spcAft>
            </a:pPr>
            <a:r>
              <a:rPr lang="en-US" dirty="0">
                <a:solidFill>
                  <a:srgbClr val="000000"/>
                </a:solidFill>
                <a:effectLst/>
                <a:ea typeface="Arial" panose="020B0604020202020204" pitchFamily="34" charset="0"/>
                <a:cs typeface="Noto Sans Symbols"/>
              </a:rPr>
              <a:t>Implement and oversee security measures to protect information assets from unauthorised access, breaches, and other threats. This includes setting access controls, and other security protocols, including conducting regular security checks.</a:t>
            </a:r>
            <a:endParaRPr lang="en-GB" dirty="0">
              <a:effectLst/>
              <a:ea typeface="Noto Sans Symbols"/>
              <a:cs typeface="Noto Sans Symbols"/>
            </a:endParaRPr>
          </a:p>
          <a:p>
            <a:pPr>
              <a:lnSpc>
                <a:spcPct val="100000"/>
              </a:lnSpc>
              <a:spcBef>
                <a:spcPts val="0"/>
              </a:spcBef>
              <a:spcAft>
                <a:spcPts val="0"/>
              </a:spcAft>
            </a:pPr>
            <a:endParaRPr lang="en-GB" dirty="0"/>
          </a:p>
        </p:txBody>
      </p:sp>
      <p:sp>
        <p:nvSpPr>
          <p:cNvPr id="6" name="Text Placeholder 5">
            <a:extLst>
              <a:ext uri="{FF2B5EF4-FFF2-40B4-BE49-F238E27FC236}">
                <a16:creationId xmlns:a16="http://schemas.microsoft.com/office/drawing/2014/main" id="{226F5D7B-588A-482F-4B50-F91E7E5D508C}"/>
              </a:ext>
            </a:extLst>
          </p:cNvPr>
          <p:cNvSpPr>
            <a:spLocks noGrp="1"/>
          </p:cNvSpPr>
          <p:nvPr>
            <p:ph type="body" sz="quarter" idx="48"/>
          </p:nvPr>
        </p:nvSpPr>
        <p:spPr>
          <a:xfrm>
            <a:off x="8155783" y="1495426"/>
            <a:ext cx="3517900" cy="2285999"/>
          </a:xfrm>
          <a:solidFill>
            <a:schemeClr val="bg2">
              <a:lumMod val="20000"/>
              <a:lumOff val="80000"/>
            </a:schemeClr>
          </a:solidFill>
          <a:effectLst>
            <a:outerShdw blurRad="50800" dist="38100" dir="2700000" algn="tl" rotWithShape="0">
              <a:prstClr val="black">
                <a:alpha val="40000"/>
              </a:prstClr>
            </a:outerShdw>
          </a:effectLst>
        </p:spPr>
        <p:txBody>
          <a:bodyPr lIns="108000" tIns="0" rIns="0">
            <a:noAutofit/>
          </a:bodyPr>
          <a:lstStyle/>
          <a:p>
            <a:pPr>
              <a:lnSpc>
                <a:spcPct val="100000"/>
              </a:lnSpc>
              <a:spcBef>
                <a:spcPts val="0"/>
              </a:spcBef>
              <a:spcAft>
                <a:spcPts val="0"/>
              </a:spcAft>
            </a:pPr>
            <a:r>
              <a:rPr lang="en-US" b="1" dirty="0">
                <a:effectLst/>
                <a:ea typeface="Arial" panose="020B0604020202020204" pitchFamily="34" charset="0"/>
                <a:cs typeface="Noto Sans Symbols"/>
              </a:rPr>
              <a:t>Information Asset Register review</a:t>
            </a:r>
            <a:r>
              <a:rPr lang="en-US" dirty="0">
                <a:solidFill>
                  <a:srgbClr val="000000"/>
                </a:solidFill>
                <a:effectLst/>
                <a:ea typeface="Arial" panose="020B0604020202020204" pitchFamily="34" charset="0"/>
                <a:cs typeface="Noto Sans Symbols"/>
              </a:rPr>
              <a:t>:</a:t>
            </a:r>
          </a:p>
          <a:p>
            <a:pPr>
              <a:lnSpc>
                <a:spcPct val="100000"/>
              </a:lnSpc>
              <a:spcBef>
                <a:spcPts val="0"/>
              </a:spcBef>
              <a:spcAft>
                <a:spcPts val="0"/>
              </a:spcAft>
            </a:pPr>
            <a:r>
              <a:rPr lang="en-US" dirty="0">
                <a:solidFill>
                  <a:srgbClr val="000000"/>
                </a:solidFill>
                <a:effectLst/>
                <a:ea typeface="Arial" panose="020B0604020202020204" pitchFamily="34" charset="0"/>
                <a:cs typeface="Noto Sans Symbols"/>
              </a:rPr>
              <a:t>Maintain an accurate and up-to-date </a:t>
            </a:r>
            <a:r>
              <a:rPr lang="en-US" dirty="0">
                <a:effectLst/>
                <a:ea typeface="Arial" panose="020B0604020202020204" pitchFamily="34" charset="0"/>
                <a:cs typeface="Noto Sans Symbols"/>
              </a:rPr>
              <a:t>I</a:t>
            </a:r>
            <a:r>
              <a:rPr lang="en-US" dirty="0">
                <a:solidFill>
                  <a:srgbClr val="000000"/>
                </a:solidFill>
                <a:effectLst/>
                <a:ea typeface="Arial" panose="020B0604020202020204" pitchFamily="34" charset="0"/>
                <a:cs typeface="Noto Sans Symbols"/>
              </a:rPr>
              <a:t>nformation </a:t>
            </a:r>
            <a:r>
              <a:rPr lang="en-US" dirty="0">
                <a:effectLst/>
                <a:ea typeface="Arial" panose="020B0604020202020204" pitchFamily="34" charset="0"/>
                <a:cs typeface="Noto Sans Symbols"/>
              </a:rPr>
              <a:t>A</a:t>
            </a:r>
            <a:r>
              <a:rPr lang="en-US" dirty="0">
                <a:solidFill>
                  <a:srgbClr val="000000"/>
                </a:solidFill>
                <a:effectLst/>
                <a:ea typeface="Arial" panose="020B0604020202020204" pitchFamily="34" charset="0"/>
                <a:cs typeface="Noto Sans Symbols"/>
              </a:rPr>
              <a:t>sset</a:t>
            </a:r>
            <a:r>
              <a:rPr lang="en-US" dirty="0">
                <a:effectLst/>
                <a:ea typeface="Arial" panose="020B0604020202020204" pitchFamily="34" charset="0"/>
                <a:cs typeface="Noto Sans Symbols"/>
              </a:rPr>
              <a:t> Register</a:t>
            </a:r>
            <a:r>
              <a:rPr lang="en-US" dirty="0">
                <a:solidFill>
                  <a:srgbClr val="000000"/>
                </a:solidFill>
                <a:effectLst/>
                <a:ea typeface="Arial" panose="020B0604020202020204" pitchFamily="34" charset="0"/>
                <a:cs typeface="Noto Sans Symbols"/>
              </a:rPr>
              <a:t>. This includes documenting details such as the asset's location, owner, and classification and including any new assets or changes in status.</a:t>
            </a:r>
            <a:endParaRPr lang="en-GB" dirty="0">
              <a:effectLst/>
              <a:ea typeface="Noto Sans Symbols"/>
              <a:cs typeface="Noto Sans Symbols"/>
            </a:endParaRPr>
          </a:p>
        </p:txBody>
      </p:sp>
      <p:sp>
        <p:nvSpPr>
          <p:cNvPr id="3" name="Text Placeholder 2">
            <a:extLst>
              <a:ext uri="{FF2B5EF4-FFF2-40B4-BE49-F238E27FC236}">
                <a16:creationId xmlns:a16="http://schemas.microsoft.com/office/drawing/2014/main" id="{68C52008-FB0A-B8E6-8BF1-EDB0FD3BF867}"/>
              </a:ext>
            </a:extLst>
          </p:cNvPr>
          <p:cNvSpPr>
            <a:spLocks noGrp="1"/>
          </p:cNvSpPr>
          <p:nvPr>
            <p:ph type="body" sz="quarter" idx="45"/>
          </p:nvPr>
        </p:nvSpPr>
        <p:spPr>
          <a:xfrm>
            <a:off x="518317" y="3916140"/>
            <a:ext cx="3567908" cy="2313210"/>
          </a:xfrm>
          <a:solidFill>
            <a:schemeClr val="accent5">
              <a:lumMod val="20000"/>
              <a:lumOff val="80000"/>
            </a:schemeClr>
          </a:solidFill>
          <a:effectLst>
            <a:outerShdw blurRad="50800" dist="38100" dir="2700000" algn="tl" rotWithShape="0">
              <a:prstClr val="black">
                <a:alpha val="40000"/>
              </a:prstClr>
            </a:outerShdw>
          </a:effectLst>
        </p:spPr>
        <p:txBody>
          <a:bodyPr lIns="108000" tIns="0" rIns="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Data </a:t>
            </a:r>
            <a:r>
              <a:rPr lang="en-US" b="1" dirty="0">
                <a:solidFill>
                  <a:srgbClr val="000000"/>
                </a:solidFill>
                <a:ea typeface="Arial" panose="020B0604020202020204" pitchFamily="34" charset="0"/>
                <a:cs typeface="Noto Sans Symbols"/>
              </a:rPr>
              <a:t>U</a:t>
            </a:r>
            <a:r>
              <a:rPr lang="en-US" b="1" dirty="0">
                <a:solidFill>
                  <a:srgbClr val="000000"/>
                </a:solidFill>
                <a:effectLst/>
                <a:ea typeface="Arial" panose="020B0604020202020204" pitchFamily="34" charset="0"/>
                <a:cs typeface="Noto Sans Symbols"/>
              </a:rPr>
              <a:t>sage &amp; Access</a:t>
            </a:r>
            <a:r>
              <a:rPr lang="en-US" dirty="0">
                <a:solidFill>
                  <a:srgbClr val="000000"/>
                </a:solidFill>
                <a:effectLst/>
                <a:ea typeface="Arial" panose="020B0604020202020204" pitchFamily="34" charset="0"/>
                <a:cs typeface="Noto Sans Symbols"/>
              </a:rPr>
              <a:t>: Monitor the usage, make decisions on use, transfer, and access controls. Ensure that where needed, data sharing agreements and memorandums of understanding are in place to ensure they are being used appropriately and in compliance with legal and organisational policies. </a:t>
            </a:r>
            <a:endParaRPr lang="en-GB" dirty="0">
              <a:effectLst/>
              <a:ea typeface="Noto Sans Symbols"/>
              <a:cs typeface="Noto Sans Symbols"/>
            </a:endParaRPr>
          </a:p>
          <a:p>
            <a:pPr>
              <a:lnSpc>
                <a:spcPct val="100000"/>
              </a:lnSpc>
              <a:spcBef>
                <a:spcPts val="0"/>
              </a:spcBef>
              <a:spcAft>
                <a:spcPts val="0"/>
              </a:spcAft>
            </a:pPr>
            <a:endParaRPr lang="en-GB" dirty="0">
              <a:effectLst/>
              <a:ea typeface="Noto Sans Symbols"/>
              <a:cs typeface="Noto Sans Symbols"/>
            </a:endParaRPr>
          </a:p>
          <a:p>
            <a:pPr>
              <a:lnSpc>
                <a:spcPct val="100000"/>
              </a:lnSpc>
              <a:spcBef>
                <a:spcPts val="0"/>
              </a:spcBef>
              <a:spcAft>
                <a:spcPts val="0"/>
              </a:spcAft>
            </a:pPr>
            <a:endParaRPr lang="en-GB" dirty="0"/>
          </a:p>
        </p:txBody>
      </p:sp>
      <p:sp>
        <p:nvSpPr>
          <p:cNvPr id="5" name="Text Placeholder 4">
            <a:extLst>
              <a:ext uri="{FF2B5EF4-FFF2-40B4-BE49-F238E27FC236}">
                <a16:creationId xmlns:a16="http://schemas.microsoft.com/office/drawing/2014/main" id="{2B0DDD9A-8278-4B86-D363-DCA6BF489220}"/>
              </a:ext>
            </a:extLst>
          </p:cNvPr>
          <p:cNvSpPr>
            <a:spLocks noGrp="1"/>
          </p:cNvSpPr>
          <p:nvPr>
            <p:ph type="body" sz="quarter" idx="47"/>
          </p:nvPr>
        </p:nvSpPr>
        <p:spPr>
          <a:xfrm>
            <a:off x="4337050" y="3916140"/>
            <a:ext cx="3517900" cy="2313210"/>
          </a:xfrm>
          <a:solidFill>
            <a:schemeClr val="bg2">
              <a:lumMod val="20000"/>
              <a:lumOff val="80000"/>
            </a:schemeClr>
          </a:solidFill>
          <a:effectLst>
            <a:outerShdw blurRad="50800" dist="38100" dir="2700000" algn="tl" rotWithShape="0">
              <a:prstClr val="black">
                <a:alpha val="40000"/>
              </a:prstClr>
            </a:outerShdw>
          </a:effectLst>
        </p:spPr>
        <p:txBody>
          <a:bodyPr lIns="108000" tIns="0" rIns="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Collaboration:</a:t>
            </a:r>
            <a:endParaRPr lang="en-US" dirty="0">
              <a:solidFill>
                <a:srgbClr val="000000"/>
              </a:solidFill>
              <a:effectLst/>
              <a:ea typeface="Arial" panose="020B0604020202020204" pitchFamily="34" charset="0"/>
              <a:cs typeface="Noto Sans Symbols"/>
            </a:endParaRPr>
          </a:p>
          <a:p>
            <a:pPr>
              <a:lnSpc>
                <a:spcPct val="100000"/>
              </a:lnSpc>
              <a:spcBef>
                <a:spcPts val="0"/>
              </a:spcBef>
              <a:spcAft>
                <a:spcPts val="0"/>
              </a:spcAft>
            </a:pPr>
            <a:r>
              <a:rPr lang="en-US" dirty="0">
                <a:solidFill>
                  <a:srgbClr val="000000"/>
                </a:solidFill>
                <a:effectLst/>
                <a:ea typeface="Arial" panose="020B0604020202020204" pitchFamily="34" charset="0"/>
                <a:cs typeface="Noto Sans Symbols"/>
              </a:rPr>
              <a:t>Working with other stakeholders, such as Digital, Security, Legal, and Compliance teams, to ensure a holistic approach to information asset management. This collaboration helps in sharing insights and aligning efforts and resources.</a:t>
            </a:r>
            <a:endParaRPr lang="en-GB" dirty="0">
              <a:effectLst/>
              <a:ea typeface="Noto Sans Symbols"/>
              <a:cs typeface="Noto Sans Symbols"/>
            </a:endParaRPr>
          </a:p>
          <a:p>
            <a:pPr>
              <a:lnSpc>
                <a:spcPct val="100000"/>
              </a:lnSpc>
              <a:spcBef>
                <a:spcPts val="0"/>
              </a:spcBef>
              <a:spcAft>
                <a:spcPts val="0"/>
              </a:spcAft>
            </a:pPr>
            <a:endParaRPr lang="en-GB" dirty="0"/>
          </a:p>
        </p:txBody>
      </p:sp>
      <p:sp>
        <p:nvSpPr>
          <p:cNvPr id="7" name="Text Placeholder 6">
            <a:extLst>
              <a:ext uri="{FF2B5EF4-FFF2-40B4-BE49-F238E27FC236}">
                <a16:creationId xmlns:a16="http://schemas.microsoft.com/office/drawing/2014/main" id="{31EAFFB2-7491-E530-4D42-052C92670500}"/>
              </a:ext>
            </a:extLst>
          </p:cNvPr>
          <p:cNvSpPr>
            <a:spLocks noGrp="1"/>
          </p:cNvSpPr>
          <p:nvPr>
            <p:ph type="body" sz="quarter" idx="49"/>
          </p:nvPr>
        </p:nvSpPr>
        <p:spPr>
          <a:xfrm>
            <a:off x="8155783" y="3916140"/>
            <a:ext cx="3517900" cy="2313210"/>
          </a:xfrm>
          <a:solidFill>
            <a:schemeClr val="accent5">
              <a:lumMod val="20000"/>
              <a:lumOff val="80000"/>
            </a:schemeClr>
          </a:solidFill>
          <a:effectLst>
            <a:outerShdw blurRad="50800" dist="38100" dir="2700000" algn="tl" rotWithShape="0">
              <a:prstClr val="black">
                <a:alpha val="40000"/>
              </a:prstClr>
            </a:outerShdw>
          </a:effectLst>
        </p:spPr>
        <p:txBody>
          <a:bodyPr lIns="108000" tIns="0" rIns="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Compliance</a:t>
            </a:r>
            <a:r>
              <a:rPr lang="en-US" dirty="0">
                <a:solidFill>
                  <a:srgbClr val="000000"/>
                </a:solidFill>
                <a:effectLst/>
                <a:ea typeface="Arial" panose="020B0604020202020204" pitchFamily="34" charset="0"/>
                <a:cs typeface="Noto Sans Symbols"/>
              </a:rPr>
              <a:t>:</a:t>
            </a:r>
          </a:p>
          <a:p>
            <a:pPr>
              <a:lnSpc>
                <a:spcPct val="100000"/>
              </a:lnSpc>
              <a:spcBef>
                <a:spcPts val="0"/>
              </a:spcBef>
              <a:spcAft>
                <a:spcPts val="0"/>
              </a:spcAft>
            </a:pPr>
            <a:r>
              <a:rPr lang="en-US" dirty="0">
                <a:solidFill>
                  <a:srgbClr val="000000"/>
                </a:solidFill>
                <a:effectLst/>
                <a:ea typeface="Arial" panose="020B0604020202020204" pitchFamily="34" charset="0"/>
                <a:cs typeface="Noto Sans Symbols"/>
              </a:rPr>
              <a:t>Reviewing and ensuring that the management and usage of information assets comply with relevant regulations, policies and standards and making necessary adjustments when needed. </a:t>
            </a:r>
            <a:endParaRPr lang="en-GB" dirty="0">
              <a:effectLst/>
              <a:ea typeface="Noto Sans Symbols"/>
              <a:cs typeface="Noto Sans Symbols"/>
            </a:endParaRPr>
          </a:p>
        </p:txBody>
      </p:sp>
    </p:spTree>
    <p:extLst>
      <p:ext uri="{BB962C8B-B14F-4D97-AF65-F5344CB8AC3E}">
        <p14:creationId xmlns:p14="http://schemas.microsoft.com/office/powerpoint/2010/main" val="208768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11AA1-F2D1-8B85-D68F-3FB9B589D6F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FB0FEBE-BAF2-805F-9CDC-1A0B276FBBFB}"/>
              </a:ext>
            </a:extLst>
          </p:cNvPr>
          <p:cNvSpPr>
            <a:spLocks noGrp="1"/>
          </p:cNvSpPr>
          <p:nvPr>
            <p:ph type="title"/>
          </p:nvPr>
        </p:nvSpPr>
        <p:spPr/>
        <p:txBody>
          <a:bodyPr>
            <a:noAutofit/>
          </a:bodyPr>
          <a:lstStyle/>
          <a:p>
            <a:r>
              <a:rPr lang="en-GB" dirty="0"/>
              <a:t>Role and Responsibilities – what activities do IAOs need to do? (3)</a:t>
            </a:r>
          </a:p>
        </p:txBody>
      </p:sp>
      <p:sp>
        <p:nvSpPr>
          <p:cNvPr id="2" name="Text Placeholder 1">
            <a:extLst>
              <a:ext uri="{FF2B5EF4-FFF2-40B4-BE49-F238E27FC236}">
                <a16:creationId xmlns:a16="http://schemas.microsoft.com/office/drawing/2014/main" id="{2E398EC8-3EFE-3226-B250-F2E370B9B20D}"/>
              </a:ext>
            </a:extLst>
          </p:cNvPr>
          <p:cNvSpPr>
            <a:spLocks noGrp="1"/>
          </p:cNvSpPr>
          <p:nvPr>
            <p:ph type="body" sz="quarter" idx="26"/>
          </p:nvPr>
        </p:nvSpPr>
        <p:spPr>
          <a:xfrm>
            <a:off x="518317" y="1876426"/>
            <a:ext cx="3517900" cy="1808386"/>
          </a:xfrm>
          <a:solidFill>
            <a:schemeClr val="bg2">
              <a:lumMod val="20000"/>
              <a:lumOff val="80000"/>
            </a:schemeClr>
          </a:solidFill>
          <a:effectLst>
            <a:outerShdw blurRad="50800" dist="38100" dir="2700000" algn="tl" rotWithShape="0">
              <a:prstClr val="black">
                <a:alpha val="40000"/>
              </a:prstClr>
            </a:outerShdw>
          </a:effectLst>
        </p:spPr>
        <p:txBody>
          <a:bodyPr lIns="108000" tIns="0" rIns="3600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Reporting:</a:t>
            </a:r>
            <a:r>
              <a:rPr lang="en-US" dirty="0">
                <a:solidFill>
                  <a:srgbClr val="000000"/>
                </a:solidFill>
                <a:effectLst/>
                <a:ea typeface="Arial" panose="020B0604020202020204" pitchFamily="34" charset="0"/>
                <a:cs typeface="Noto Sans Symbols"/>
              </a:rPr>
              <a:t> Providing regular reports on the risk status, usage and protection of information assets. This includes documenting performance, compliance, and any issues or incidents.</a:t>
            </a:r>
            <a:endParaRPr lang="en-GB" dirty="0">
              <a:effectLst/>
              <a:ea typeface="Noto Sans Symbols"/>
              <a:cs typeface="Noto Sans Symbols"/>
            </a:endParaRPr>
          </a:p>
          <a:p>
            <a:pPr>
              <a:lnSpc>
                <a:spcPct val="100000"/>
              </a:lnSpc>
              <a:spcBef>
                <a:spcPts val="0"/>
              </a:spcBef>
              <a:spcAft>
                <a:spcPts val="0"/>
              </a:spcAft>
            </a:pPr>
            <a:endParaRPr lang="en-GB" dirty="0"/>
          </a:p>
        </p:txBody>
      </p:sp>
      <p:sp>
        <p:nvSpPr>
          <p:cNvPr id="4" name="Text Placeholder 3">
            <a:extLst>
              <a:ext uri="{FF2B5EF4-FFF2-40B4-BE49-F238E27FC236}">
                <a16:creationId xmlns:a16="http://schemas.microsoft.com/office/drawing/2014/main" id="{1B2CEB10-1406-3091-2A1D-B570EDC962FF}"/>
              </a:ext>
            </a:extLst>
          </p:cNvPr>
          <p:cNvSpPr>
            <a:spLocks noGrp="1"/>
          </p:cNvSpPr>
          <p:nvPr>
            <p:ph type="body" sz="quarter" idx="46"/>
          </p:nvPr>
        </p:nvSpPr>
        <p:spPr>
          <a:xfrm>
            <a:off x="4337050" y="1876426"/>
            <a:ext cx="3517900" cy="1808386"/>
          </a:xfrm>
          <a:solidFill>
            <a:schemeClr val="accent5">
              <a:lumMod val="20000"/>
              <a:lumOff val="80000"/>
            </a:schemeClr>
          </a:solidFill>
          <a:ln>
            <a:noFill/>
          </a:ln>
          <a:effectLst>
            <a:outerShdw blurRad="50800" dist="38100" dir="2700000" algn="tl" rotWithShape="0">
              <a:prstClr val="black">
                <a:alpha val="40000"/>
              </a:prstClr>
            </a:outerShdw>
          </a:effectLst>
        </p:spPr>
        <p:txBody>
          <a:bodyPr lIns="108000" tIns="0" rIns="36000">
            <a:norm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Breach Reporting: </a:t>
            </a:r>
            <a:r>
              <a:rPr lang="en-US" dirty="0">
                <a:solidFill>
                  <a:srgbClr val="000000"/>
                </a:solidFill>
                <a:effectLst/>
                <a:ea typeface="Arial" panose="020B0604020202020204" pitchFamily="34" charset="0"/>
                <a:cs typeface="Noto Sans Symbols"/>
              </a:rPr>
              <a:t>Engage in the management of data breaches and serious security incidents relating to information assets, along with the Data Protection Officer and Cyber and Security Teams.</a:t>
            </a:r>
            <a:endParaRPr lang="en-GB" dirty="0">
              <a:effectLst/>
              <a:ea typeface="Noto Sans Symbols"/>
              <a:cs typeface="Noto Sans Symbols"/>
            </a:endParaRPr>
          </a:p>
          <a:p>
            <a:pPr>
              <a:lnSpc>
                <a:spcPct val="100000"/>
              </a:lnSpc>
              <a:spcBef>
                <a:spcPts val="0"/>
              </a:spcBef>
              <a:spcAft>
                <a:spcPts val="0"/>
              </a:spcAft>
            </a:pPr>
            <a:endParaRPr lang="en-GB" dirty="0"/>
          </a:p>
        </p:txBody>
      </p:sp>
      <p:sp>
        <p:nvSpPr>
          <p:cNvPr id="6" name="Text Placeholder 5">
            <a:extLst>
              <a:ext uri="{FF2B5EF4-FFF2-40B4-BE49-F238E27FC236}">
                <a16:creationId xmlns:a16="http://schemas.microsoft.com/office/drawing/2014/main" id="{4B8E3232-8BE6-61DC-50D1-F554BD7BB5E3}"/>
              </a:ext>
            </a:extLst>
          </p:cNvPr>
          <p:cNvSpPr>
            <a:spLocks noGrp="1"/>
          </p:cNvSpPr>
          <p:nvPr>
            <p:ph type="body" sz="quarter" idx="48"/>
          </p:nvPr>
        </p:nvSpPr>
        <p:spPr>
          <a:xfrm>
            <a:off x="8155783" y="1876426"/>
            <a:ext cx="3517900" cy="1808386"/>
          </a:xfrm>
          <a:solidFill>
            <a:schemeClr val="bg2">
              <a:lumMod val="20000"/>
              <a:lumOff val="80000"/>
            </a:schemeClr>
          </a:solidFill>
          <a:effectLst>
            <a:outerShdw blurRad="50800" dist="38100" dir="2700000" algn="tl" rotWithShape="0">
              <a:prstClr val="black">
                <a:alpha val="40000"/>
              </a:prstClr>
            </a:outerShdw>
          </a:effectLst>
        </p:spPr>
        <p:txBody>
          <a:bodyPr lIns="108000" tIns="0" rIns="3600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Efficiency:</a:t>
            </a:r>
            <a:r>
              <a:rPr lang="en-US" dirty="0">
                <a:solidFill>
                  <a:srgbClr val="000000"/>
                </a:solidFill>
                <a:effectLst/>
                <a:ea typeface="Arial" panose="020B0604020202020204" pitchFamily="34" charset="0"/>
                <a:cs typeface="Noto Sans Symbols"/>
              </a:rPr>
              <a:t> Streamlining the management of information assets to ensure they are used efficiently and effectively. This involves optimising processes, tools, and resources to support business operations and decision-making.</a:t>
            </a:r>
            <a:endParaRPr lang="en-GB" dirty="0">
              <a:effectLst/>
              <a:ea typeface="Noto Sans Symbols"/>
              <a:cs typeface="Noto Sans Symbols"/>
            </a:endParaRPr>
          </a:p>
          <a:p>
            <a:pPr>
              <a:lnSpc>
                <a:spcPct val="100000"/>
              </a:lnSpc>
              <a:spcBef>
                <a:spcPts val="0"/>
              </a:spcBef>
              <a:spcAft>
                <a:spcPts val="0"/>
              </a:spcAft>
            </a:pPr>
            <a:endParaRPr lang="en-GB" dirty="0"/>
          </a:p>
        </p:txBody>
      </p:sp>
      <p:sp>
        <p:nvSpPr>
          <p:cNvPr id="3" name="Text Placeholder 2">
            <a:extLst>
              <a:ext uri="{FF2B5EF4-FFF2-40B4-BE49-F238E27FC236}">
                <a16:creationId xmlns:a16="http://schemas.microsoft.com/office/drawing/2014/main" id="{482E031A-A3E4-9A88-33F7-5ED1041FC7B9}"/>
              </a:ext>
            </a:extLst>
          </p:cNvPr>
          <p:cNvSpPr>
            <a:spLocks noGrp="1"/>
          </p:cNvSpPr>
          <p:nvPr>
            <p:ph type="body" sz="quarter" idx="45"/>
          </p:nvPr>
        </p:nvSpPr>
        <p:spPr>
          <a:xfrm>
            <a:off x="2299492" y="3849465"/>
            <a:ext cx="3517900" cy="1808386"/>
          </a:xfrm>
          <a:solidFill>
            <a:schemeClr val="accent5">
              <a:lumMod val="20000"/>
              <a:lumOff val="80000"/>
            </a:schemeClr>
          </a:solidFill>
          <a:effectLst>
            <a:outerShdw blurRad="50800" dist="38100" dir="2700000" algn="tl" rotWithShape="0">
              <a:prstClr val="black">
                <a:alpha val="40000"/>
              </a:prstClr>
            </a:outerShdw>
          </a:effectLst>
        </p:spPr>
        <p:txBody>
          <a:bodyPr lIns="108000" tIns="0" rIns="3600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Disposal:</a:t>
            </a:r>
            <a:r>
              <a:rPr lang="en-US" dirty="0">
                <a:solidFill>
                  <a:srgbClr val="000000"/>
                </a:solidFill>
                <a:effectLst/>
                <a:ea typeface="Arial" panose="020B0604020202020204" pitchFamily="34" charset="0"/>
                <a:cs typeface="Noto Sans Symbols"/>
              </a:rPr>
              <a:t> Oversee the proper disposal of information assets that are no longer needed. This includes ensuring that disposal methods comply with legal, security and regulatory requirements.</a:t>
            </a:r>
            <a:endParaRPr lang="en-GB" dirty="0">
              <a:effectLst/>
              <a:ea typeface="Noto Sans Symbols"/>
              <a:cs typeface="Noto Sans Symbols"/>
            </a:endParaRPr>
          </a:p>
          <a:p>
            <a:pPr>
              <a:lnSpc>
                <a:spcPct val="100000"/>
              </a:lnSpc>
              <a:spcBef>
                <a:spcPts val="0"/>
              </a:spcBef>
              <a:spcAft>
                <a:spcPts val="0"/>
              </a:spcAft>
            </a:pPr>
            <a:endParaRPr lang="en-GB" dirty="0"/>
          </a:p>
        </p:txBody>
      </p:sp>
      <p:sp>
        <p:nvSpPr>
          <p:cNvPr id="7" name="Text Placeholder 6">
            <a:extLst>
              <a:ext uri="{FF2B5EF4-FFF2-40B4-BE49-F238E27FC236}">
                <a16:creationId xmlns:a16="http://schemas.microsoft.com/office/drawing/2014/main" id="{0990760F-D1C7-6888-F50E-6D0FF29D8616}"/>
              </a:ext>
            </a:extLst>
          </p:cNvPr>
          <p:cNvSpPr>
            <a:spLocks noGrp="1"/>
          </p:cNvSpPr>
          <p:nvPr>
            <p:ph type="body" sz="quarter" idx="49"/>
          </p:nvPr>
        </p:nvSpPr>
        <p:spPr>
          <a:xfrm>
            <a:off x="6298408" y="3849465"/>
            <a:ext cx="3517900" cy="1808386"/>
          </a:xfrm>
          <a:solidFill>
            <a:schemeClr val="accent5">
              <a:lumMod val="20000"/>
              <a:lumOff val="80000"/>
            </a:schemeClr>
          </a:solidFill>
          <a:effectLst>
            <a:outerShdw blurRad="50800" dist="38100" dir="2700000" algn="tl" rotWithShape="0">
              <a:prstClr val="black">
                <a:alpha val="40000"/>
              </a:prstClr>
            </a:outerShdw>
          </a:effectLst>
        </p:spPr>
        <p:txBody>
          <a:bodyPr lIns="108000" tIns="0" rIns="36000">
            <a:noAutofit/>
          </a:bodyPr>
          <a:lstStyle/>
          <a:p>
            <a:pPr>
              <a:lnSpc>
                <a:spcPct val="100000"/>
              </a:lnSpc>
              <a:spcBef>
                <a:spcPts val="0"/>
              </a:spcBef>
              <a:spcAft>
                <a:spcPts val="0"/>
              </a:spcAft>
            </a:pPr>
            <a:r>
              <a:rPr lang="en-US" b="1" dirty="0">
                <a:solidFill>
                  <a:srgbClr val="000000"/>
                </a:solidFill>
                <a:effectLst/>
                <a:ea typeface="Arial" panose="020B0604020202020204" pitchFamily="34" charset="0"/>
                <a:cs typeface="Noto Sans Symbols"/>
              </a:rPr>
              <a:t>Continuous Improvement:</a:t>
            </a:r>
            <a:r>
              <a:rPr lang="en-US" dirty="0">
                <a:solidFill>
                  <a:srgbClr val="000000"/>
                </a:solidFill>
                <a:effectLst/>
                <a:ea typeface="Arial" panose="020B0604020202020204" pitchFamily="34" charset="0"/>
                <a:cs typeface="Noto Sans Symbols"/>
              </a:rPr>
              <a:t> Continuously seek ways to improve the management and protection of information assets. This involves staying up-to-update with the best practices, technologies, and regulatory changes.</a:t>
            </a:r>
            <a:endParaRPr lang="en-GB" dirty="0">
              <a:effectLst/>
              <a:ea typeface="Noto Sans Symbols"/>
              <a:cs typeface="Noto Sans Symbols"/>
            </a:endParaRPr>
          </a:p>
          <a:p>
            <a:pPr>
              <a:lnSpc>
                <a:spcPct val="100000"/>
              </a:lnSpc>
              <a:spcBef>
                <a:spcPts val="0"/>
              </a:spcBef>
              <a:spcAft>
                <a:spcPts val="0"/>
              </a:spcAft>
            </a:pPr>
            <a:endParaRPr lang="en-GB" dirty="0"/>
          </a:p>
        </p:txBody>
      </p:sp>
    </p:spTree>
    <p:extLst>
      <p:ext uri="{BB962C8B-B14F-4D97-AF65-F5344CB8AC3E}">
        <p14:creationId xmlns:p14="http://schemas.microsoft.com/office/powerpoint/2010/main" val="53320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overnment Skills Original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2F01AEEB19544ABAC8E5DD8182A88" ma:contentTypeVersion="14" ma:contentTypeDescription="Create a new document." ma:contentTypeScope="" ma:versionID="637b32937fccc716dfb3b37e85303943">
  <xsd:schema xmlns:xsd="http://www.w3.org/2001/XMLSchema" xmlns:xs="http://www.w3.org/2001/XMLSchema" xmlns:p="http://schemas.microsoft.com/office/2006/metadata/properties" xmlns:ns2="84f80d78-f0f8-41c0-b86f-e8b8b59e8285" xmlns:ns3="275f34ba-053b-4d3f-9c50-c6c886b5363a" targetNamespace="http://schemas.microsoft.com/office/2006/metadata/properties" ma:root="true" ma:fieldsID="7ff4eff80e73d2f3331bddd36517a07e" ns2:_="" ns3:_="">
    <xsd:import namespace="84f80d78-f0f8-41c0-b86f-e8b8b59e8285"/>
    <xsd:import namespace="275f34ba-053b-4d3f-9c50-c6c886b53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80d78-f0f8-41c0-b86f-e8b8b59e8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f34ba-053b-4d3f-9c50-c6c886b53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03621a-1c8b-4a1a-8599-b6eb24bec0e1}" ma:internalName="TaxCatchAll" ma:showField="CatchAllData" ma:web="275f34ba-053b-4d3f-9c50-c6c886b53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75f34ba-053b-4d3f-9c50-c6c886b5363a" xsi:nil="true"/>
    <lcf76f155ced4ddcb4097134ff3c332f xmlns="84f80d78-f0f8-41c0-b86f-e8b8b59e828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D8D436-5FA4-49D9-97D2-8CBAAC85DB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80d78-f0f8-41c0-b86f-e8b8b59e8285"/>
    <ds:schemaRef ds:uri="275f34ba-053b-4d3f-9c50-c6c886b53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211DA6-48F6-4965-9064-A3A56CF17BBA}">
  <ds:schemaRefs>
    <ds:schemaRef ds:uri="http://schemas.microsoft.com/office/2006/metadata/properties"/>
    <ds:schemaRef ds:uri="http://purl.org/dc/elements/1.1/"/>
    <ds:schemaRef ds:uri="http://www.w3.org/XML/1998/namespace"/>
    <ds:schemaRef ds:uri="a04dbe3e-63b4-48d2-9d03-f0eb0c7bc09d"/>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5bf5b3fa-44b0-44d0-b245-b528099b91f4"/>
    <ds:schemaRef ds:uri="275f34ba-053b-4d3f-9c50-c6c886b5363a"/>
    <ds:schemaRef ds:uri="84f80d78-f0f8-41c0-b86f-e8b8b59e8285"/>
  </ds:schemaRefs>
</ds:datastoreItem>
</file>

<file path=customXml/itemProps3.xml><?xml version="1.0" encoding="utf-8"?>
<ds:datastoreItem xmlns:ds="http://schemas.openxmlformats.org/officeDocument/2006/customXml" ds:itemID="{59B3EE1D-5CF7-4E79-8862-2C6EB3AE879D}">
  <ds:schemaRefs>
    <ds:schemaRef ds:uri="http://schemas.microsoft.com/sharepoint/v3/contenttype/forms"/>
  </ds:schemaRefs>
</ds:datastoreItem>
</file>

<file path=docMetadata/LabelInfo.xml><?xml version="1.0" encoding="utf-8"?>
<clbl:labelList xmlns:clbl="http://schemas.microsoft.com/office/2020/mipLabelMetadata">
  <clbl:label id="{af0d0528-6c7f-46d4-8e8a-b1e66ed9d67e}"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emplate>SEAC_PPT_Template_2022_v05 (004)</Template>
  <TotalTime>9</TotalTime>
  <Words>1163</Words>
  <Application>Microsoft Office PowerPoint</Application>
  <PresentationFormat>Widescreen</PresentationFormat>
  <Paragraphs>73</Paragraphs>
  <Slides>11</Slides>
  <Notes>0</Notes>
  <HiddenSlides>0</HiddenSlides>
  <MMClips>1</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Government Skills Original Slides</vt:lpstr>
      <vt:lpstr>Government Skills Template</vt:lpstr>
      <vt:lpstr>Information Asset Owner Training</vt:lpstr>
      <vt:lpstr>This training was developed in collaboration with our partners across government </vt:lpstr>
      <vt:lpstr>Information Asset Owners</vt:lpstr>
      <vt:lpstr>Overview</vt:lpstr>
      <vt:lpstr>What is an Information Asset Owner?</vt:lpstr>
      <vt:lpstr>Why do we need Information Asset Owners?</vt:lpstr>
      <vt:lpstr>Role and Responsibilities – what activities do IAOs need to do? (1)</vt:lpstr>
      <vt:lpstr>Role and Responsibilities – what activities do IAOs need to do? (2)</vt:lpstr>
      <vt:lpstr>Role and Responsibilities – what activities do IAOs need to do? (3)</vt:lpstr>
      <vt:lpstr>Role and Responsibilities – what activities do IAOs need to do? (4)</vt:lpstr>
      <vt:lpstr>You have completed this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Atuk Zeynep DWP SECURITY AND DATA PROTECTION</dc:creator>
  <cp:lastModifiedBy>Atuk Zeynep DWP SECURITY AND DATA PROTECTION</cp:lastModifiedBy>
  <cp:revision>20</cp:revision>
  <dcterms:created xsi:type="dcterms:W3CDTF">2023-07-28T13:29:46Z</dcterms:created>
  <dcterms:modified xsi:type="dcterms:W3CDTF">2025-09-19T14:00:23Z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0x010100E382F01AEEB19544ABAC8E5DD8182A88</vt:lpwstr>
  </property>
  <property fmtid="{D5CDD505-2E9C-101B-9397-08002B2CF9AE}" pid="3" name="_dlc_DocIdItemGuid">
    <vt:lpwstr>d34b1105-0987-463d-b1c7-6db4b3a9c1b7</vt:lpwstr>
  </property>
  <property fmtid="{D5CDD505-2E9C-101B-9397-08002B2CF9AE}" pid="4" name="ClassificationContentMarkingFooterLocations">
    <vt:lpwstr>Government Skills Original Slides:14\Government Skills Template:15</vt:lpwstr>
  </property>
  <property fmtid="{D5CDD505-2E9C-101B-9397-08002B2CF9AE}" pid="5" name="ClassificationContentMarkingFooterText">
    <vt:lpwstr>Official</vt:lpwstr>
  </property>
  <property fmtid="{D5CDD505-2E9C-101B-9397-08002B2CF9AE}" pid="6" name="ClassificationContentMarkingHeaderLocations">
    <vt:lpwstr>Government Skills Original Slides:13\Government Skills Template:14</vt:lpwstr>
  </property>
  <property fmtid="{D5CDD505-2E9C-101B-9397-08002B2CF9AE}" pid="7" name="ClassificationContentMarkingHeaderText">
    <vt:lpwstr>Official</vt:lpwstr>
  </property>
  <property fmtid="{D5CDD505-2E9C-101B-9397-08002B2CF9AE}" pid="8" name="MediaServiceImageTags">
    <vt:lpwstr/>
  </property>
</Properties>
</file>