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61" r:id="rId6"/>
    <p:sldMasterId id="2147483665" r:id="rId7"/>
  </p:sldMasterIdLst>
  <p:notesMasterIdLst>
    <p:notesMasterId r:id="rId17"/>
  </p:notesMasterIdLst>
  <p:sldIdLst>
    <p:sldId id="2147375288" r:id="rId8"/>
    <p:sldId id="2145706775" r:id="rId9"/>
    <p:sldId id="2145706792" r:id="rId10"/>
    <p:sldId id="2145706776" r:id="rId11"/>
    <p:sldId id="2145706788" r:id="rId12"/>
    <p:sldId id="2145706782" r:id="rId13"/>
    <p:sldId id="2147375343" r:id="rId14"/>
    <p:sldId id="2147375342" r:id="rId15"/>
    <p:sldId id="2145706779"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B3C617C-13C2-4971-90BA-BB23621F27E6}">
          <p14:sldIdLst>
            <p14:sldId id="2147375288"/>
            <p14:sldId id="2145706775"/>
            <p14:sldId id="2145706792"/>
            <p14:sldId id="2145706776"/>
            <p14:sldId id="2145706788"/>
            <p14:sldId id="2145706782"/>
            <p14:sldId id="2147375343"/>
            <p14:sldId id="2147375342"/>
            <p14:sldId id="2145706779"/>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C67CF7C-DA28-3F9B-073A-4726DAF70D7D}" name="Kelum Rajapaksha" initials="KR" userId="S::Kelum.Rajapaksha@homeoffice.gov.uk::b77e4757-0f62-4ec3-8603-3821f53f3e65" providerId="AD"/>
  <p188:author id="{5EACE79B-CE6A-904E-6F05-6AC9FEFC0DDD}" name="David Haworth (HOCS)" initials="DH(" userId="S::David.Haworth1@homeoffice.gov.uk::3091721e-4b06-4514-a8a6-0a7572cef0a4" providerId="AD"/>
  <p188:author id="{0EF261AB-2367-A2C5-77F7-110575E4476E}" name="Garry Brown" initials="GB" userId="S::garry.brown13@homeoffice.gov.uk::ead6102f-0ec5-4872-b262-3840d909f3f7" providerId="AD"/>
  <p188:author id="{ECE3C5DF-7D54-9D07-F834-453D1F8E81E8}" name="David Coffey (HOCS)" initials="DC(" userId="S::David.Coffey1@homeoffice.gov.uk::f3f929e4-ce98-49ae-9167-6b16d447d707"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D579"/>
    <a:srgbClr val="FFD441"/>
    <a:srgbClr val="74FFFD"/>
    <a:srgbClr val="31FDFF"/>
    <a:srgbClr val="D5FDA9"/>
    <a:srgbClr val="78A600"/>
    <a:srgbClr val="FFAFFF"/>
    <a:srgbClr val="C39BE1"/>
    <a:srgbClr val="8F23B3"/>
    <a:srgbClr val="F101C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223"/>
    <p:restoredTop sz="94658"/>
  </p:normalViewPr>
  <p:slideViewPr>
    <p:cSldViewPr snapToGrid="0">
      <p:cViewPr varScale="1">
        <p:scale>
          <a:sx n="120" d="100"/>
          <a:sy n="120" d="100"/>
        </p:scale>
        <p:origin x="1080" y="1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4.xml"/><Relationship Id="rId5" Type="http://schemas.openxmlformats.org/officeDocument/2006/relationships/slideMaster" Target="slideMasters/slideMaster1.xml"/><Relationship Id="rId15" Type="http://schemas.openxmlformats.org/officeDocument/2006/relationships/slide" Target="slides/slide8.xml"/><Relationship Id="rId10" Type="http://schemas.openxmlformats.org/officeDocument/2006/relationships/slide" Target="slides/slide3.xml"/><Relationship Id="rId19"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6555BC3-166B-45D3-B0BA-D0F7787A289E}" type="datetimeFigureOut">
              <a:rPr lang="en-GB" smtClean="0"/>
              <a:t>27/03/2025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A48DD1-AFD1-45BD-AE13-161DD1E2E57F}" type="slidenum">
              <a:rPr lang="en-GB" smtClean="0"/>
              <a:t>‹#›</a:t>
            </a:fld>
            <a:endParaRPr lang="en-GB"/>
          </a:p>
        </p:txBody>
      </p:sp>
    </p:spTree>
    <p:extLst>
      <p:ext uri="{BB962C8B-B14F-4D97-AF65-F5344CB8AC3E}">
        <p14:creationId xmlns:p14="http://schemas.microsoft.com/office/powerpoint/2010/main" val="12829536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46404" rtl="0" eaLnBrk="1" fontAlgn="auto" latinLnBrk="0" hangingPunct="1">
              <a:lnSpc>
                <a:spcPct val="100000"/>
              </a:lnSpc>
              <a:spcBef>
                <a:spcPts val="0"/>
              </a:spcBef>
              <a:spcAft>
                <a:spcPts val="0"/>
              </a:spcAft>
              <a:buClrTx/>
              <a:buSzTx/>
              <a:buFontTx/>
              <a:buNone/>
              <a:tabLst/>
              <a:defRPr/>
            </a:pPr>
            <a:fld id="{F7B1DE57-EB7A-5847-ABA7-B2F99079F3FB}"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46404"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157494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E59B012-308D-4B9E-A348-CC11D78A718B}" type="slidenum">
              <a:rPr lang="en-GB" altLang="en-US" smtClean="0"/>
              <a:pPr/>
              <a:t>2</a:t>
            </a:fld>
            <a:endParaRPr lang="en-GB" altLang="en-US"/>
          </a:p>
        </p:txBody>
      </p:sp>
    </p:spTree>
    <p:extLst>
      <p:ext uri="{BB962C8B-B14F-4D97-AF65-F5344CB8AC3E}">
        <p14:creationId xmlns:p14="http://schemas.microsoft.com/office/powerpoint/2010/main" val="26786677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E59B012-308D-4B9E-A348-CC11D78A718B}" type="slidenum">
              <a:rPr lang="en-GB" altLang="en-US" smtClean="0"/>
              <a:pPr/>
              <a:t>3</a:t>
            </a:fld>
            <a:endParaRPr lang="en-GB" altLang="en-US"/>
          </a:p>
        </p:txBody>
      </p:sp>
    </p:spTree>
    <p:extLst>
      <p:ext uri="{BB962C8B-B14F-4D97-AF65-F5344CB8AC3E}">
        <p14:creationId xmlns:p14="http://schemas.microsoft.com/office/powerpoint/2010/main" val="15686735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E59B012-308D-4B9E-A348-CC11D78A718B}" type="slidenum">
              <a:rPr lang="en-GB" altLang="en-US" smtClean="0"/>
              <a:pPr/>
              <a:t>4</a:t>
            </a:fld>
            <a:endParaRPr lang="en-GB" altLang="en-US"/>
          </a:p>
        </p:txBody>
      </p:sp>
    </p:spTree>
    <p:extLst>
      <p:ext uri="{BB962C8B-B14F-4D97-AF65-F5344CB8AC3E}">
        <p14:creationId xmlns:p14="http://schemas.microsoft.com/office/powerpoint/2010/main" val="8704597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E59B012-308D-4B9E-A348-CC11D78A718B}" type="slidenum">
              <a:rPr lang="en-GB" altLang="en-US" smtClean="0"/>
              <a:pPr/>
              <a:t>5</a:t>
            </a:fld>
            <a:endParaRPr lang="en-GB" altLang="en-US"/>
          </a:p>
        </p:txBody>
      </p:sp>
    </p:spTree>
    <p:extLst>
      <p:ext uri="{BB962C8B-B14F-4D97-AF65-F5344CB8AC3E}">
        <p14:creationId xmlns:p14="http://schemas.microsoft.com/office/powerpoint/2010/main" val="7932519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E59B012-308D-4B9E-A348-CC11D78A718B}" type="slidenum">
              <a:rPr lang="en-GB" altLang="en-US" smtClean="0"/>
              <a:pPr/>
              <a:t>6</a:t>
            </a:fld>
            <a:endParaRPr lang="en-GB" altLang="en-US"/>
          </a:p>
        </p:txBody>
      </p:sp>
    </p:spTree>
    <p:extLst>
      <p:ext uri="{BB962C8B-B14F-4D97-AF65-F5344CB8AC3E}">
        <p14:creationId xmlns:p14="http://schemas.microsoft.com/office/powerpoint/2010/main" val="29465061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E59B012-308D-4B9E-A348-CC11D78A718B}" type="slidenum">
              <a:rPr lang="en-GB" altLang="en-US" smtClean="0"/>
              <a:pPr/>
              <a:t>7</a:t>
            </a:fld>
            <a:endParaRPr lang="en-GB" altLang="en-US"/>
          </a:p>
        </p:txBody>
      </p:sp>
    </p:spTree>
    <p:extLst>
      <p:ext uri="{BB962C8B-B14F-4D97-AF65-F5344CB8AC3E}">
        <p14:creationId xmlns:p14="http://schemas.microsoft.com/office/powerpoint/2010/main" val="1136685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E59B012-308D-4B9E-A348-CC11D78A718B}" type="slidenum">
              <a:rPr lang="en-GB" altLang="en-US" smtClean="0"/>
              <a:pPr/>
              <a:t>8</a:t>
            </a:fld>
            <a:endParaRPr lang="en-GB" altLang="en-US"/>
          </a:p>
        </p:txBody>
      </p:sp>
    </p:spTree>
    <p:extLst>
      <p:ext uri="{BB962C8B-B14F-4D97-AF65-F5344CB8AC3E}">
        <p14:creationId xmlns:p14="http://schemas.microsoft.com/office/powerpoint/2010/main" val="6701256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E59B012-308D-4B9E-A348-CC11D78A718B}" type="slidenum">
              <a:rPr lang="en-GB" altLang="en-US" smtClean="0"/>
              <a:pPr/>
              <a:t>9</a:t>
            </a:fld>
            <a:endParaRPr lang="en-GB" altLang="en-US"/>
          </a:p>
        </p:txBody>
      </p:sp>
    </p:spTree>
    <p:extLst>
      <p:ext uri="{BB962C8B-B14F-4D97-AF65-F5344CB8AC3E}">
        <p14:creationId xmlns:p14="http://schemas.microsoft.com/office/powerpoint/2010/main" val="9461957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E89EF-20C9-EF62-9E7A-23D0196146D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D0D372D-C96C-4418-CF64-4AA77F7BE21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66CA7AD2-2CA0-9621-15EA-247D9778438D}"/>
              </a:ext>
            </a:extLst>
          </p:cNvPr>
          <p:cNvSpPr>
            <a:spLocks noGrp="1"/>
          </p:cNvSpPr>
          <p:nvPr>
            <p:ph type="dt" sz="half" idx="10"/>
          </p:nvPr>
        </p:nvSpPr>
        <p:spPr/>
        <p:txBody>
          <a:bodyPr/>
          <a:lstStyle/>
          <a:p>
            <a:fld id="{A1F92670-4F1A-44B9-ACE6-09F46B3C0EF6}" type="datetimeFigureOut">
              <a:rPr lang="en-GB" smtClean="0"/>
              <a:t>27/03/2025</a:t>
            </a:fld>
            <a:endParaRPr lang="en-GB"/>
          </a:p>
        </p:txBody>
      </p:sp>
      <p:sp>
        <p:nvSpPr>
          <p:cNvPr id="5" name="Footer Placeholder 4">
            <a:extLst>
              <a:ext uri="{FF2B5EF4-FFF2-40B4-BE49-F238E27FC236}">
                <a16:creationId xmlns:a16="http://schemas.microsoft.com/office/drawing/2014/main" id="{2BFCC003-43AF-A281-00A9-9A115F93F5F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DF1E3AD-D1F9-0DAC-451C-3966124C3BAD}"/>
              </a:ext>
            </a:extLst>
          </p:cNvPr>
          <p:cNvSpPr>
            <a:spLocks noGrp="1"/>
          </p:cNvSpPr>
          <p:nvPr>
            <p:ph type="sldNum" sz="quarter" idx="12"/>
          </p:nvPr>
        </p:nvSpPr>
        <p:spPr/>
        <p:txBody>
          <a:bodyPr/>
          <a:lstStyle/>
          <a:p>
            <a:fld id="{A11ABC22-EC3C-45F5-BABD-DED5DB2CDA59}" type="slidenum">
              <a:rPr lang="en-GB" smtClean="0"/>
              <a:t>‹#›</a:t>
            </a:fld>
            <a:endParaRPr lang="en-GB"/>
          </a:p>
        </p:txBody>
      </p:sp>
    </p:spTree>
    <p:extLst>
      <p:ext uri="{BB962C8B-B14F-4D97-AF65-F5344CB8AC3E}">
        <p14:creationId xmlns:p14="http://schemas.microsoft.com/office/powerpoint/2010/main" val="42267349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29763-C6D4-837A-05FC-40F87329DA5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84BB49C-931B-C417-ADDC-2197B339283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F559864-457F-31B9-DAE3-F827C6585FD4}"/>
              </a:ext>
            </a:extLst>
          </p:cNvPr>
          <p:cNvSpPr>
            <a:spLocks noGrp="1"/>
          </p:cNvSpPr>
          <p:nvPr>
            <p:ph type="dt" sz="half" idx="10"/>
          </p:nvPr>
        </p:nvSpPr>
        <p:spPr/>
        <p:txBody>
          <a:bodyPr/>
          <a:lstStyle/>
          <a:p>
            <a:fld id="{A1F92670-4F1A-44B9-ACE6-09F46B3C0EF6}" type="datetimeFigureOut">
              <a:rPr lang="en-GB" smtClean="0"/>
              <a:t>27/03/2025</a:t>
            </a:fld>
            <a:endParaRPr lang="en-GB"/>
          </a:p>
        </p:txBody>
      </p:sp>
      <p:sp>
        <p:nvSpPr>
          <p:cNvPr id="5" name="Footer Placeholder 4">
            <a:extLst>
              <a:ext uri="{FF2B5EF4-FFF2-40B4-BE49-F238E27FC236}">
                <a16:creationId xmlns:a16="http://schemas.microsoft.com/office/drawing/2014/main" id="{CE0DDDCA-273F-C675-C6E3-A13EDEC2AF6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24A822E-E95B-25BB-3DC6-E78D1139B642}"/>
              </a:ext>
            </a:extLst>
          </p:cNvPr>
          <p:cNvSpPr>
            <a:spLocks noGrp="1"/>
          </p:cNvSpPr>
          <p:nvPr>
            <p:ph type="sldNum" sz="quarter" idx="12"/>
          </p:nvPr>
        </p:nvSpPr>
        <p:spPr/>
        <p:txBody>
          <a:bodyPr/>
          <a:lstStyle/>
          <a:p>
            <a:fld id="{A11ABC22-EC3C-45F5-BABD-DED5DB2CDA59}" type="slidenum">
              <a:rPr lang="en-GB" smtClean="0"/>
              <a:t>‹#›</a:t>
            </a:fld>
            <a:endParaRPr lang="en-GB"/>
          </a:p>
        </p:txBody>
      </p:sp>
    </p:spTree>
    <p:extLst>
      <p:ext uri="{BB962C8B-B14F-4D97-AF65-F5344CB8AC3E}">
        <p14:creationId xmlns:p14="http://schemas.microsoft.com/office/powerpoint/2010/main" val="14473716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E0AC3-8D31-9D07-AC0C-18526F0DC7A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63DF3D3-0C22-CF01-F17F-942BF73CF5F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426D8CB-4660-2583-BACB-9B660830EA35}"/>
              </a:ext>
            </a:extLst>
          </p:cNvPr>
          <p:cNvSpPr>
            <a:spLocks noGrp="1"/>
          </p:cNvSpPr>
          <p:nvPr>
            <p:ph type="dt" sz="half" idx="10"/>
          </p:nvPr>
        </p:nvSpPr>
        <p:spPr/>
        <p:txBody>
          <a:bodyPr/>
          <a:lstStyle/>
          <a:p>
            <a:fld id="{A1F92670-4F1A-44B9-ACE6-09F46B3C0EF6}" type="datetimeFigureOut">
              <a:rPr lang="en-GB" smtClean="0"/>
              <a:t>27/03/2025</a:t>
            </a:fld>
            <a:endParaRPr lang="en-GB"/>
          </a:p>
        </p:txBody>
      </p:sp>
      <p:sp>
        <p:nvSpPr>
          <p:cNvPr id="5" name="Footer Placeholder 4">
            <a:extLst>
              <a:ext uri="{FF2B5EF4-FFF2-40B4-BE49-F238E27FC236}">
                <a16:creationId xmlns:a16="http://schemas.microsoft.com/office/drawing/2014/main" id="{F507645A-555D-A9E2-123E-55382CFA0C6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8F80E5E-07B8-127C-C9ED-A84A87619B3F}"/>
              </a:ext>
            </a:extLst>
          </p:cNvPr>
          <p:cNvSpPr>
            <a:spLocks noGrp="1"/>
          </p:cNvSpPr>
          <p:nvPr>
            <p:ph type="sldNum" sz="quarter" idx="12"/>
          </p:nvPr>
        </p:nvSpPr>
        <p:spPr/>
        <p:txBody>
          <a:bodyPr/>
          <a:lstStyle/>
          <a:p>
            <a:fld id="{A11ABC22-EC3C-45F5-BABD-DED5DB2CDA59}" type="slidenum">
              <a:rPr lang="en-GB" smtClean="0"/>
              <a:t>‹#›</a:t>
            </a:fld>
            <a:endParaRPr lang="en-GB"/>
          </a:p>
        </p:txBody>
      </p:sp>
    </p:spTree>
    <p:extLst>
      <p:ext uri="{BB962C8B-B14F-4D97-AF65-F5344CB8AC3E}">
        <p14:creationId xmlns:p14="http://schemas.microsoft.com/office/powerpoint/2010/main" val="28137062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813A3-5D6B-AC06-6F87-4898654D059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B65C262-061F-C0B2-6238-0EB33C0AEAE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54794D3-E46F-0B9D-410D-BEC6E84570D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19F61AB5-33D6-88FE-BD2D-A8D1609C190E}"/>
              </a:ext>
            </a:extLst>
          </p:cNvPr>
          <p:cNvSpPr>
            <a:spLocks noGrp="1"/>
          </p:cNvSpPr>
          <p:nvPr>
            <p:ph type="dt" sz="half" idx="10"/>
          </p:nvPr>
        </p:nvSpPr>
        <p:spPr/>
        <p:txBody>
          <a:bodyPr/>
          <a:lstStyle/>
          <a:p>
            <a:fld id="{A1F92670-4F1A-44B9-ACE6-09F46B3C0EF6}" type="datetimeFigureOut">
              <a:rPr lang="en-GB" smtClean="0"/>
              <a:t>27/03/2025</a:t>
            </a:fld>
            <a:endParaRPr lang="en-GB"/>
          </a:p>
        </p:txBody>
      </p:sp>
      <p:sp>
        <p:nvSpPr>
          <p:cNvPr id="6" name="Footer Placeholder 5">
            <a:extLst>
              <a:ext uri="{FF2B5EF4-FFF2-40B4-BE49-F238E27FC236}">
                <a16:creationId xmlns:a16="http://schemas.microsoft.com/office/drawing/2014/main" id="{D30B6538-663E-F2B2-6B16-0EA4C36A2E9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A32F0B4-054B-31BA-55CB-A20A1E39E80F}"/>
              </a:ext>
            </a:extLst>
          </p:cNvPr>
          <p:cNvSpPr>
            <a:spLocks noGrp="1"/>
          </p:cNvSpPr>
          <p:nvPr>
            <p:ph type="sldNum" sz="quarter" idx="12"/>
          </p:nvPr>
        </p:nvSpPr>
        <p:spPr/>
        <p:txBody>
          <a:bodyPr/>
          <a:lstStyle/>
          <a:p>
            <a:fld id="{A11ABC22-EC3C-45F5-BABD-DED5DB2CDA59}" type="slidenum">
              <a:rPr lang="en-GB" smtClean="0"/>
              <a:t>‹#›</a:t>
            </a:fld>
            <a:endParaRPr lang="en-GB"/>
          </a:p>
        </p:txBody>
      </p:sp>
    </p:spTree>
    <p:extLst>
      <p:ext uri="{BB962C8B-B14F-4D97-AF65-F5344CB8AC3E}">
        <p14:creationId xmlns:p14="http://schemas.microsoft.com/office/powerpoint/2010/main" val="3601764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63B46-07A0-5D3B-69B0-5BBBB975699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32FC6D0-290A-98E1-088D-DE22FA98B16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A5E5FF1-6DBE-1607-93CE-2DEFD412362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26C6303C-92B3-F20D-51CA-8AF674ECDC0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4FA3B99-6595-3422-9061-8DE228627DB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56EEF71-2229-F968-34F3-99394290F185}"/>
              </a:ext>
            </a:extLst>
          </p:cNvPr>
          <p:cNvSpPr>
            <a:spLocks noGrp="1"/>
          </p:cNvSpPr>
          <p:nvPr>
            <p:ph type="dt" sz="half" idx="10"/>
          </p:nvPr>
        </p:nvSpPr>
        <p:spPr/>
        <p:txBody>
          <a:bodyPr/>
          <a:lstStyle/>
          <a:p>
            <a:fld id="{A1F92670-4F1A-44B9-ACE6-09F46B3C0EF6}" type="datetimeFigureOut">
              <a:rPr lang="en-GB" smtClean="0"/>
              <a:t>27/03/2025</a:t>
            </a:fld>
            <a:endParaRPr lang="en-GB"/>
          </a:p>
        </p:txBody>
      </p:sp>
      <p:sp>
        <p:nvSpPr>
          <p:cNvPr id="8" name="Footer Placeholder 7">
            <a:extLst>
              <a:ext uri="{FF2B5EF4-FFF2-40B4-BE49-F238E27FC236}">
                <a16:creationId xmlns:a16="http://schemas.microsoft.com/office/drawing/2014/main" id="{CA4D7AB1-06F4-4E6E-F184-EF2C784C1C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F7B76056-C13D-9B34-A5FF-F8DBB1E34765}"/>
              </a:ext>
            </a:extLst>
          </p:cNvPr>
          <p:cNvSpPr>
            <a:spLocks noGrp="1"/>
          </p:cNvSpPr>
          <p:nvPr>
            <p:ph type="sldNum" sz="quarter" idx="12"/>
          </p:nvPr>
        </p:nvSpPr>
        <p:spPr/>
        <p:txBody>
          <a:bodyPr/>
          <a:lstStyle/>
          <a:p>
            <a:fld id="{A11ABC22-EC3C-45F5-BABD-DED5DB2CDA59}" type="slidenum">
              <a:rPr lang="en-GB" smtClean="0"/>
              <a:t>‹#›</a:t>
            </a:fld>
            <a:endParaRPr lang="en-GB"/>
          </a:p>
        </p:txBody>
      </p:sp>
    </p:spTree>
    <p:extLst>
      <p:ext uri="{BB962C8B-B14F-4D97-AF65-F5344CB8AC3E}">
        <p14:creationId xmlns:p14="http://schemas.microsoft.com/office/powerpoint/2010/main" val="32878235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547FC-A48F-DBD8-24EF-3B4D05A2799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C05BF7E-04A4-1DDF-6923-4427ACEDD322}"/>
              </a:ext>
            </a:extLst>
          </p:cNvPr>
          <p:cNvSpPr>
            <a:spLocks noGrp="1"/>
          </p:cNvSpPr>
          <p:nvPr>
            <p:ph type="dt" sz="half" idx="10"/>
          </p:nvPr>
        </p:nvSpPr>
        <p:spPr/>
        <p:txBody>
          <a:bodyPr/>
          <a:lstStyle/>
          <a:p>
            <a:fld id="{A1F92670-4F1A-44B9-ACE6-09F46B3C0EF6}" type="datetimeFigureOut">
              <a:rPr lang="en-GB" smtClean="0"/>
              <a:t>27/03/2025</a:t>
            </a:fld>
            <a:endParaRPr lang="en-GB"/>
          </a:p>
        </p:txBody>
      </p:sp>
      <p:sp>
        <p:nvSpPr>
          <p:cNvPr id="4" name="Footer Placeholder 3">
            <a:extLst>
              <a:ext uri="{FF2B5EF4-FFF2-40B4-BE49-F238E27FC236}">
                <a16:creationId xmlns:a16="http://schemas.microsoft.com/office/drawing/2014/main" id="{F797592E-F892-35E3-D3AE-26E83AEFDDC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7773D3D-5480-DB1A-52B5-0A48AC51507A}"/>
              </a:ext>
            </a:extLst>
          </p:cNvPr>
          <p:cNvSpPr>
            <a:spLocks noGrp="1"/>
          </p:cNvSpPr>
          <p:nvPr>
            <p:ph type="sldNum" sz="quarter" idx="12"/>
          </p:nvPr>
        </p:nvSpPr>
        <p:spPr/>
        <p:txBody>
          <a:bodyPr/>
          <a:lstStyle/>
          <a:p>
            <a:fld id="{A11ABC22-EC3C-45F5-BABD-DED5DB2CDA59}" type="slidenum">
              <a:rPr lang="en-GB" smtClean="0"/>
              <a:t>‹#›</a:t>
            </a:fld>
            <a:endParaRPr lang="en-GB"/>
          </a:p>
        </p:txBody>
      </p:sp>
    </p:spTree>
    <p:extLst>
      <p:ext uri="{BB962C8B-B14F-4D97-AF65-F5344CB8AC3E}">
        <p14:creationId xmlns:p14="http://schemas.microsoft.com/office/powerpoint/2010/main" val="28407506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2D30975-59F1-BCAD-6652-2BC6F121B1C1}"/>
              </a:ext>
            </a:extLst>
          </p:cNvPr>
          <p:cNvSpPr>
            <a:spLocks noGrp="1"/>
          </p:cNvSpPr>
          <p:nvPr>
            <p:ph type="dt" sz="half" idx="10"/>
          </p:nvPr>
        </p:nvSpPr>
        <p:spPr/>
        <p:txBody>
          <a:bodyPr/>
          <a:lstStyle/>
          <a:p>
            <a:fld id="{A1F92670-4F1A-44B9-ACE6-09F46B3C0EF6}" type="datetimeFigureOut">
              <a:rPr lang="en-GB" smtClean="0"/>
              <a:t>27/03/2025</a:t>
            </a:fld>
            <a:endParaRPr lang="en-GB"/>
          </a:p>
        </p:txBody>
      </p:sp>
      <p:sp>
        <p:nvSpPr>
          <p:cNvPr id="3" name="Footer Placeholder 2">
            <a:extLst>
              <a:ext uri="{FF2B5EF4-FFF2-40B4-BE49-F238E27FC236}">
                <a16:creationId xmlns:a16="http://schemas.microsoft.com/office/drawing/2014/main" id="{9B54C8BC-7BD8-FAEC-5F94-A66EA49CAABD}"/>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F4BA366-AB5B-5E1C-EECA-00B90BEE9D5B}"/>
              </a:ext>
            </a:extLst>
          </p:cNvPr>
          <p:cNvSpPr>
            <a:spLocks noGrp="1"/>
          </p:cNvSpPr>
          <p:nvPr>
            <p:ph type="sldNum" sz="quarter" idx="12"/>
          </p:nvPr>
        </p:nvSpPr>
        <p:spPr/>
        <p:txBody>
          <a:bodyPr/>
          <a:lstStyle/>
          <a:p>
            <a:fld id="{A11ABC22-EC3C-45F5-BABD-DED5DB2CDA59}" type="slidenum">
              <a:rPr lang="en-GB" smtClean="0"/>
              <a:t>‹#›</a:t>
            </a:fld>
            <a:endParaRPr lang="en-GB"/>
          </a:p>
        </p:txBody>
      </p:sp>
    </p:spTree>
    <p:extLst>
      <p:ext uri="{BB962C8B-B14F-4D97-AF65-F5344CB8AC3E}">
        <p14:creationId xmlns:p14="http://schemas.microsoft.com/office/powerpoint/2010/main" val="29413225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CEE3B-36D1-8140-FDEC-6D04A2DE019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D6D20725-AAB7-F7F1-BFB4-72ED28E6490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2801290-0779-62AF-AB8E-328EEF00A3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B4A0AD7-F2CE-913D-532D-1278808FE59D}"/>
              </a:ext>
            </a:extLst>
          </p:cNvPr>
          <p:cNvSpPr>
            <a:spLocks noGrp="1"/>
          </p:cNvSpPr>
          <p:nvPr>
            <p:ph type="dt" sz="half" idx="10"/>
          </p:nvPr>
        </p:nvSpPr>
        <p:spPr/>
        <p:txBody>
          <a:bodyPr/>
          <a:lstStyle/>
          <a:p>
            <a:fld id="{A1F92670-4F1A-44B9-ACE6-09F46B3C0EF6}" type="datetimeFigureOut">
              <a:rPr lang="en-GB" smtClean="0"/>
              <a:t>27/03/2025</a:t>
            </a:fld>
            <a:endParaRPr lang="en-GB"/>
          </a:p>
        </p:txBody>
      </p:sp>
      <p:sp>
        <p:nvSpPr>
          <p:cNvPr id="6" name="Footer Placeholder 5">
            <a:extLst>
              <a:ext uri="{FF2B5EF4-FFF2-40B4-BE49-F238E27FC236}">
                <a16:creationId xmlns:a16="http://schemas.microsoft.com/office/drawing/2014/main" id="{222E8A6C-2312-8061-232E-2EB5FF69FBD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9B81C33-F5B8-F251-A7C9-D8D945838342}"/>
              </a:ext>
            </a:extLst>
          </p:cNvPr>
          <p:cNvSpPr>
            <a:spLocks noGrp="1"/>
          </p:cNvSpPr>
          <p:nvPr>
            <p:ph type="sldNum" sz="quarter" idx="12"/>
          </p:nvPr>
        </p:nvSpPr>
        <p:spPr/>
        <p:txBody>
          <a:bodyPr/>
          <a:lstStyle/>
          <a:p>
            <a:fld id="{A11ABC22-EC3C-45F5-BABD-DED5DB2CDA59}" type="slidenum">
              <a:rPr lang="en-GB" smtClean="0"/>
              <a:t>‹#›</a:t>
            </a:fld>
            <a:endParaRPr lang="en-GB"/>
          </a:p>
        </p:txBody>
      </p:sp>
    </p:spTree>
    <p:extLst>
      <p:ext uri="{BB962C8B-B14F-4D97-AF65-F5344CB8AC3E}">
        <p14:creationId xmlns:p14="http://schemas.microsoft.com/office/powerpoint/2010/main" val="34032789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F22AB-95CC-8BBF-11E5-A81C064E7D8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3D2B429-A1E1-EC01-8993-E5C2F4E36D7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2FF09B8-95B2-3450-781E-7DD1717C33A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41E1B0B-ACC6-F48C-3190-29389D45BC44}"/>
              </a:ext>
            </a:extLst>
          </p:cNvPr>
          <p:cNvSpPr>
            <a:spLocks noGrp="1"/>
          </p:cNvSpPr>
          <p:nvPr>
            <p:ph type="dt" sz="half" idx="10"/>
          </p:nvPr>
        </p:nvSpPr>
        <p:spPr/>
        <p:txBody>
          <a:bodyPr/>
          <a:lstStyle/>
          <a:p>
            <a:fld id="{A1F92670-4F1A-44B9-ACE6-09F46B3C0EF6}" type="datetimeFigureOut">
              <a:rPr lang="en-GB" smtClean="0"/>
              <a:t>27/03/2025</a:t>
            </a:fld>
            <a:endParaRPr lang="en-GB"/>
          </a:p>
        </p:txBody>
      </p:sp>
      <p:sp>
        <p:nvSpPr>
          <p:cNvPr id="6" name="Footer Placeholder 5">
            <a:extLst>
              <a:ext uri="{FF2B5EF4-FFF2-40B4-BE49-F238E27FC236}">
                <a16:creationId xmlns:a16="http://schemas.microsoft.com/office/drawing/2014/main" id="{4AF6BA18-B8C0-C56C-F04F-4B831952691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CF731E0-F557-86B3-AB4B-095537235C9A}"/>
              </a:ext>
            </a:extLst>
          </p:cNvPr>
          <p:cNvSpPr>
            <a:spLocks noGrp="1"/>
          </p:cNvSpPr>
          <p:nvPr>
            <p:ph type="sldNum" sz="quarter" idx="12"/>
          </p:nvPr>
        </p:nvSpPr>
        <p:spPr/>
        <p:txBody>
          <a:bodyPr/>
          <a:lstStyle/>
          <a:p>
            <a:fld id="{A11ABC22-EC3C-45F5-BABD-DED5DB2CDA59}" type="slidenum">
              <a:rPr lang="en-GB" smtClean="0"/>
              <a:t>‹#›</a:t>
            </a:fld>
            <a:endParaRPr lang="en-GB"/>
          </a:p>
        </p:txBody>
      </p:sp>
    </p:spTree>
    <p:extLst>
      <p:ext uri="{BB962C8B-B14F-4D97-AF65-F5344CB8AC3E}">
        <p14:creationId xmlns:p14="http://schemas.microsoft.com/office/powerpoint/2010/main" val="26000330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D6083-75A7-5C86-49D3-A48AF74A0911}"/>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787813C-D0A9-C8B0-D7F1-1CFFD2DBA4E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D4D847A-A7ED-5F47-8AC9-EEEFDBB86DFA}"/>
              </a:ext>
            </a:extLst>
          </p:cNvPr>
          <p:cNvSpPr>
            <a:spLocks noGrp="1"/>
          </p:cNvSpPr>
          <p:nvPr>
            <p:ph type="dt" sz="half" idx="10"/>
          </p:nvPr>
        </p:nvSpPr>
        <p:spPr/>
        <p:txBody>
          <a:bodyPr/>
          <a:lstStyle/>
          <a:p>
            <a:fld id="{A1F92670-4F1A-44B9-ACE6-09F46B3C0EF6}" type="datetimeFigureOut">
              <a:rPr lang="en-GB" smtClean="0"/>
              <a:t>27/03/2025</a:t>
            </a:fld>
            <a:endParaRPr lang="en-GB"/>
          </a:p>
        </p:txBody>
      </p:sp>
      <p:sp>
        <p:nvSpPr>
          <p:cNvPr id="5" name="Footer Placeholder 4">
            <a:extLst>
              <a:ext uri="{FF2B5EF4-FFF2-40B4-BE49-F238E27FC236}">
                <a16:creationId xmlns:a16="http://schemas.microsoft.com/office/drawing/2014/main" id="{A4E79659-8578-4821-18D2-D39D102CA79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D2B57CE-7A5B-C06C-6F97-EFE6EF54DE81}"/>
              </a:ext>
            </a:extLst>
          </p:cNvPr>
          <p:cNvSpPr>
            <a:spLocks noGrp="1"/>
          </p:cNvSpPr>
          <p:nvPr>
            <p:ph type="sldNum" sz="quarter" idx="12"/>
          </p:nvPr>
        </p:nvSpPr>
        <p:spPr/>
        <p:txBody>
          <a:bodyPr/>
          <a:lstStyle/>
          <a:p>
            <a:fld id="{A11ABC22-EC3C-45F5-BABD-DED5DB2CDA59}" type="slidenum">
              <a:rPr lang="en-GB" smtClean="0"/>
              <a:t>‹#›</a:t>
            </a:fld>
            <a:endParaRPr lang="en-GB"/>
          </a:p>
        </p:txBody>
      </p:sp>
    </p:spTree>
    <p:extLst>
      <p:ext uri="{BB962C8B-B14F-4D97-AF65-F5344CB8AC3E}">
        <p14:creationId xmlns:p14="http://schemas.microsoft.com/office/powerpoint/2010/main" val="18724604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78705B7-2A38-438F-249B-D56ED3EC4F1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681AA4D-FF4E-0EC5-5036-7D9CE0925F2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5D76B87-80B5-86B1-FC67-629E1883E70F}"/>
              </a:ext>
            </a:extLst>
          </p:cNvPr>
          <p:cNvSpPr>
            <a:spLocks noGrp="1"/>
          </p:cNvSpPr>
          <p:nvPr>
            <p:ph type="dt" sz="half" idx="10"/>
          </p:nvPr>
        </p:nvSpPr>
        <p:spPr/>
        <p:txBody>
          <a:bodyPr/>
          <a:lstStyle/>
          <a:p>
            <a:fld id="{A1F92670-4F1A-44B9-ACE6-09F46B3C0EF6}" type="datetimeFigureOut">
              <a:rPr lang="en-GB" smtClean="0"/>
              <a:t>27/03/2025</a:t>
            </a:fld>
            <a:endParaRPr lang="en-GB"/>
          </a:p>
        </p:txBody>
      </p:sp>
      <p:sp>
        <p:nvSpPr>
          <p:cNvPr id="5" name="Footer Placeholder 4">
            <a:extLst>
              <a:ext uri="{FF2B5EF4-FFF2-40B4-BE49-F238E27FC236}">
                <a16:creationId xmlns:a16="http://schemas.microsoft.com/office/drawing/2014/main" id="{4A07C40A-7AB9-BC28-F69B-D6F1604B1E9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EBB5CFE-FFE3-5226-D296-2414C3292FC6}"/>
              </a:ext>
            </a:extLst>
          </p:cNvPr>
          <p:cNvSpPr>
            <a:spLocks noGrp="1"/>
          </p:cNvSpPr>
          <p:nvPr>
            <p:ph type="sldNum" sz="quarter" idx="12"/>
          </p:nvPr>
        </p:nvSpPr>
        <p:spPr/>
        <p:txBody>
          <a:bodyPr/>
          <a:lstStyle/>
          <a:p>
            <a:fld id="{A11ABC22-EC3C-45F5-BABD-DED5DB2CDA59}" type="slidenum">
              <a:rPr lang="en-GB" smtClean="0"/>
              <a:t>‹#›</a:t>
            </a:fld>
            <a:endParaRPr lang="en-GB"/>
          </a:p>
        </p:txBody>
      </p:sp>
    </p:spTree>
    <p:extLst>
      <p:ext uri="{BB962C8B-B14F-4D97-AF65-F5344CB8AC3E}">
        <p14:creationId xmlns:p14="http://schemas.microsoft.com/office/powerpoint/2010/main" val="22240170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NE COLUMN TEXT">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a:xfrm>
            <a:off x="601787" y="1422400"/>
            <a:ext cx="10988431" cy="460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11" hasCustomPrompt="1"/>
          </p:nvPr>
        </p:nvSpPr>
        <p:spPr>
          <a:xfrm>
            <a:off x="601787" y="203863"/>
            <a:ext cx="10574092" cy="169200"/>
          </a:xfrm>
        </p:spPr>
        <p:txBody>
          <a:bodyPr anchor="b"/>
          <a:lstStyle>
            <a:lvl1pPr>
              <a:spcAft>
                <a:spcPts val="0"/>
              </a:spcAft>
              <a:defRPr sz="1108"/>
            </a:lvl1pPr>
          </a:lstStyle>
          <a:p>
            <a:pPr lvl="0"/>
            <a:r>
              <a:rPr lang="en-US"/>
              <a:t>Super title here</a:t>
            </a:r>
          </a:p>
        </p:txBody>
      </p:sp>
      <p:sp>
        <p:nvSpPr>
          <p:cNvPr id="6" name="Title 5"/>
          <p:cNvSpPr>
            <a:spLocks noGrp="1"/>
          </p:cNvSpPr>
          <p:nvPr>
            <p:ph type="title"/>
          </p:nvPr>
        </p:nvSpPr>
        <p:spPr>
          <a:xfrm>
            <a:off x="601787" y="451575"/>
            <a:ext cx="10988431" cy="723600"/>
          </a:xfrm>
        </p:spPr>
        <p:txBody>
          <a:bodyPr/>
          <a:lstStyle>
            <a:lvl1pPr>
              <a:defRPr>
                <a:latin typeface="+mn-lt"/>
              </a:defRPr>
            </a:lvl1pPr>
          </a:lstStyle>
          <a:p>
            <a:r>
              <a:rPr lang="en-US"/>
              <a:t>Click to edit Master title style</a:t>
            </a:r>
            <a:endParaRPr lang="en-GB"/>
          </a:p>
        </p:txBody>
      </p:sp>
      <p:sp>
        <p:nvSpPr>
          <p:cNvPr id="7" name="TextBox 6">
            <a:extLst>
              <a:ext uri="{FF2B5EF4-FFF2-40B4-BE49-F238E27FC236}">
                <a16:creationId xmlns:a16="http://schemas.microsoft.com/office/drawing/2014/main" id="{6B68A56D-7F71-4ABB-B48E-F7073029994C}"/>
              </a:ext>
            </a:extLst>
          </p:cNvPr>
          <p:cNvSpPr txBox="1"/>
          <p:nvPr userDrawn="1"/>
        </p:nvSpPr>
        <p:spPr>
          <a:xfrm>
            <a:off x="4367719" y="6634263"/>
            <a:ext cx="2266545" cy="214009"/>
          </a:xfrm>
          <a:prstGeom prst="rect">
            <a:avLst/>
          </a:prstGeom>
          <a:noFill/>
        </p:spPr>
        <p:txBody>
          <a:bodyPr wrap="square" lIns="54610" tIns="54610" rIns="54610" bIns="54610" rtlCol="0">
            <a:noAutofit/>
          </a:bodyPr>
          <a:lstStyle/>
          <a:p>
            <a:pPr marL="0" marR="0" lvl="0" indent="0" algn="ctr" defTabSz="914400" rtl="0" eaLnBrk="0" fontAlgn="base" latinLnBrk="0" hangingPunct="0">
              <a:lnSpc>
                <a:spcPct val="100000"/>
              </a:lnSpc>
              <a:spcBef>
                <a:spcPct val="0"/>
              </a:spcBef>
              <a:spcAft>
                <a:spcPts val="600"/>
              </a:spcAft>
              <a:buClrTx/>
              <a:buSzTx/>
              <a:buFontTx/>
              <a:buNone/>
              <a:tabLst/>
              <a:defRPr/>
            </a:pPr>
            <a:r>
              <a:rPr kumimoji="0" lang="en-GB" sz="700" b="0" i="0" u="none" strike="noStrike" kern="1200" cap="none" spc="7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OFFICIAL</a:t>
            </a:r>
          </a:p>
        </p:txBody>
      </p:sp>
      <p:sp>
        <p:nvSpPr>
          <p:cNvPr id="8" name="Slide Number Placeholder 5">
            <a:extLst>
              <a:ext uri="{FF2B5EF4-FFF2-40B4-BE49-F238E27FC236}">
                <a16:creationId xmlns:a16="http://schemas.microsoft.com/office/drawing/2014/main" id="{78D80FB2-861B-46AA-B0E1-DEB697642B7F}"/>
              </a:ext>
            </a:extLst>
          </p:cNvPr>
          <p:cNvSpPr>
            <a:spLocks noGrp="1"/>
          </p:cNvSpPr>
          <p:nvPr>
            <p:ph type="sldNum" sz="quarter" idx="12"/>
          </p:nvPr>
        </p:nvSpPr>
        <p:spPr>
          <a:xfrm>
            <a:off x="9255125" y="6356350"/>
            <a:ext cx="2743200" cy="365125"/>
          </a:xfrm>
        </p:spPr>
        <p:txBody>
          <a:bodyPr/>
          <a:lstStyle>
            <a:lvl1pPr>
              <a:defRPr>
                <a:latin typeface="Helvetica Neue" pitchFamily="2"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fld id="{6C067FE1-C944-4AF4-B01B-AD39434D9687}" type="slidenum">
              <a:rPr kumimoji="0" lang="en-GB" altLang="en-US" sz="1800" b="0" i="0" u="none" strike="noStrike" kern="1200" cap="none" spc="0" normalizeH="0" baseline="0" noProof="0">
                <a:ln>
                  <a:noFill/>
                </a:ln>
                <a:solidFill>
                  <a:srgbClr val="000000"/>
                </a:solidFill>
                <a:effectLst/>
                <a:uLnTx/>
                <a:uFillTx/>
                <a:latin typeface="Helvetica Neue" pitchFamily="2" charset="0"/>
                <a:ea typeface="+mn-ea"/>
                <a:cs typeface="Arial" panose="020B0604020202020204"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a:t>
            </a:fld>
            <a:endParaRPr kumimoji="0" lang="en-GB" altLang="en-US" sz="1800" b="0" i="0" u="none" strike="noStrike" kern="1200" cap="none" spc="0" normalizeH="0" baseline="0" noProof="0">
              <a:ln>
                <a:noFill/>
              </a:ln>
              <a:solidFill>
                <a:srgbClr val="000000"/>
              </a:solidFill>
              <a:effectLst/>
              <a:uLnTx/>
              <a:uFillTx/>
              <a:latin typeface="Helvetica Neue" pitchFamily="2" charset="0"/>
              <a:ea typeface="+mn-ea"/>
              <a:cs typeface="Arial" panose="020B0604020202020204" pitchFamily="34" charset="0"/>
            </a:endParaRPr>
          </a:p>
        </p:txBody>
      </p:sp>
    </p:spTree>
    <p:extLst>
      <p:ext uri="{BB962C8B-B14F-4D97-AF65-F5344CB8AC3E}">
        <p14:creationId xmlns:p14="http://schemas.microsoft.com/office/powerpoint/2010/main" val="36757281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p:cNvSpPr>
            <a:spLocks noGrp="1"/>
          </p:cNvSpPr>
          <p:nvPr>
            <p:ph type="title"/>
          </p:nvPr>
        </p:nvSpPr>
        <p:spPr>
          <a:xfrm>
            <a:off x="277519" y="277344"/>
            <a:ext cx="11720805" cy="768730"/>
          </a:xfrm>
          <a:prstGeom prst="rect">
            <a:avLst/>
          </a:prstGeom>
        </p:spPr>
        <p:txBody>
          <a:bodyPr/>
          <a:lstStyle>
            <a:lvl1pPr>
              <a:defRPr b="1">
                <a:solidFill>
                  <a:schemeClr val="tx1"/>
                </a:solidFill>
                <a:latin typeface="Helvetica Neue"/>
                <a:cs typeface="Arial" panose="020B0604020202020204" pitchFamily="34" charset="0"/>
              </a:defRPr>
            </a:lvl1pPr>
          </a:lstStyle>
          <a:p>
            <a:r>
              <a:rPr lang="en-GB" noProof="0"/>
              <a:t>Click to edit Master title style</a:t>
            </a:r>
          </a:p>
        </p:txBody>
      </p:sp>
      <p:sp>
        <p:nvSpPr>
          <p:cNvPr id="8" name="Content Placeholder 2"/>
          <p:cNvSpPr>
            <a:spLocks noGrp="1"/>
          </p:cNvSpPr>
          <p:nvPr>
            <p:ph idx="1"/>
          </p:nvPr>
        </p:nvSpPr>
        <p:spPr>
          <a:xfrm>
            <a:off x="277519" y="1214323"/>
            <a:ext cx="11720806" cy="4962640"/>
          </a:xfrm>
        </p:spPr>
        <p:txBody>
          <a:bodyPr/>
          <a:lstStyle>
            <a:lvl1pPr marL="0" indent="0">
              <a:buClr>
                <a:srgbClr val="82368C"/>
              </a:buClr>
              <a:buFont typeface="Wingdings" panose="05000000000000000000" pitchFamily="2" charset="2"/>
              <a:buNone/>
              <a:defRPr sz="3600" b="0">
                <a:latin typeface="Helvetica Neue"/>
              </a:defRPr>
            </a:lvl1pPr>
            <a:lvl2pPr marL="572400" indent="-572400">
              <a:spcBef>
                <a:spcPts val="1000"/>
              </a:spcBef>
              <a:buClr>
                <a:schemeClr val="accent1"/>
              </a:buClr>
              <a:buFont typeface="Arial" panose="020B0604020202020204" pitchFamily="34" charset="0"/>
              <a:buChar char="•"/>
              <a:defRPr lang="en-GB" sz="3600" b="0" kern="1200" noProof="0" dirty="0">
                <a:solidFill>
                  <a:schemeClr val="tx1"/>
                </a:solidFill>
                <a:latin typeface="Helvetica Neue"/>
                <a:ea typeface="+mn-ea"/>
                <a:cs typeface="Arial"/>
              </a:defRPr>
            </a:lvl2pPr>
            <a:lvl3pPr marL="1143000" indent="-572400">
              <a:buClr>
                <a:schemeClr val="accent1"/>
              </a:buClr>
              <a:buFont typeface="Arial" panose="020B0604020202020204" pitchFamily="34" charset="0"/>
              <a:buChar char="•"/>
              <a:defRPr sz="3600">
                <a:latin typeface="Helvetica Neue"/>
              </a:defRPr>
            </a:lvl3pPr>
            <a:lvl4pPr marL="1600200" indent="-438150">
              <a:buClr>
                <a:schemeClr val="accent1"/>
              </a:buClr>
              <a:buFont typeface="Arial" panose="020B0604020202020204" pitchFamily="34" charset="0"/>
              <a:buChar char="•"/>
              <a:defRPr sz="3200">
                <a:latin typeface="Helvetica Neue"/>
              </a:defRPr>
            </a:lvl4pPr>
            <a:lvl5pPr marL="2057400" indent="-438150">
              <a:buClr>
                <a:schemeClr val="accent1"/>
              </a:buClr>
              <a:buFont typeface="Wingdings" panose="05000000000000000000" pitchFamily="2" charset="2"/>
              <a:buChar char="§"/>
              <a:defRPr sz="2800">
                <a:latin typeface="Helvetica Neue"/>
              </a:defRPr>
            </a:lvl5pPr>
          </a:lstStyle>
          <a:p>
            <a:pPr lvl="0"/>
            <a:r>
              <a:rPr lang="en-GB" noProof="0"/>
              <a:t>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Slide Number Placeholder 5">
            <a:extLst>
              <a:ext uri="{FF2B5EF4-FFF2-40B4-BE49-F238E27FC236}">
                <a16:creationId xmlns:a16="http://schemas.microsoft.com/office/drawing/2014/main" id="{ABE7DD13-B068-4BF2-94C4-D623058120CF}"/>
              </a:ext>
            </a:extLst>
          </p:cNvPr>
          <p:cNvSpPr>
            <a:spLocks noGrp="1"/>
          </p:cNvSpPr>
          <p:nvPr>
            <p:ph type="sldNum" sz="quarter" idx="10"/>
          </p:nvPr>
        </p:nvSpPr>
        <p:spPr>
          <a:xfrm>
            <a:off x="9255125" y="6356350"/>
            <a:ext cx="2743200" cy="365125"/>
          </a:xfrm>
        </p:spPr>
        <p:txBody>
          <a:bodyPr/>
          <a:lstStyle>
            <a:lvl1pPr>
              <a:defRPr>
                <a:latin typeface="Helvetica Neue" pitchFamily="2"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fld id="{6C067FE1-C944-4AF4-B01B-AD39434D9687}" type="slidenum">
              <a:rPr kumimoji="0" lang="en-GB" altLang="en-US" sz="1800" b="0" i="0" u="none" strike="noStrike" kern="1200" cap="none" spc="0" normalizeH="0" baseline="0" noProof="0">
                <a:ln>
                  <a:noFill/>
                </a:ln>
                <a:solidFill>
                  <a:srgbClr val="000000"/>
                </a:solidFill>
                <a:effectLst/>
                <a:uLnTx/>
                <a:uFillTx/>
                <a:latin typeface="Helvetica Neue" pitchFamily="2" charset="0"/>
                <a:ea typeface="+mn-ea"/>
                <a:cs typeface="Arial" panose="020B0604020202020204"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a:t>
            </a:fld>
            <a:endParaRPr kumimoji="0" lang="en-GB" altLang="en-US" sz="1800" b="0" i="0" u="none" strike="noStrike" kern="1200" cap="none" spc="0" normalizeH="0" baseline="0" noProof="0">
              <a:ln>
                <a:noFill/>
              </a:ln>
              <a:solidFill>
                <a:srgbClr val="000000"/>
              </a:solidFill>
              <a:effectLst/>
              <a:uLnTx/>
              <a:uFillTx/>
              <a:latin typeface="Helvetica Neue" pitchFamily="2" charset="0"/>
              <a:ea typeface="+mn-ea"/>
              <a:cs typeface="Arial" panose="020B0604020202020204" pitchFamily="34" charset="0"/>
            </a:endParaRPr>
          </a:p>
        </p:txBody>
      </p:sp>
    </p:spTree>
    <p:extLst>
      <p:ext uri="{BB962C8B-B14F-4D97-AF65-F5344CB8AC3E}">
        <p14:creationId xmlns:p14="http://schemas.microsoft.com/office/powerpoint/2010/main" val="2949065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pic>
        <p:nvPicPr>
          <p:cNvPr id="4" name="Picture 7" descr="backgound_ppt.png">
            <a:extLst>
              <a:ext uri="{FF2B5EF4-FFF2-40B4-BE49-F238E27FC236}">
                <a16:creationId xmlns:a16="http://schemas.microsoft.com/office/drawing/2014/main" id="{AF7264D2-9515-8E18-1812-4591D0CB592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322175" cy="694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Rectangle 6">
            <a:extLst>
              <a:ext uri="{FF2B5EF4-FFF2-40B4-BE49-F238E27FC236}">
                <a16:creationId xmlns:a16="http://schemas.microsoft.com/office/drawing/2014/main" id="{9BDB3717-816E-FE4A-D0D1-82D4065CF0B7}"/>
              </a:ext>
            </a:extLst>
          </p:cNvPr>
          <p:cNvGrpSpPr>
            <a:grpSpLocks/>
          </p:cNvGrpSpPr>
          <p:nvPr userDrawn="1"/>
        </p:nvGrpSpPr>
        <p:grpSpPr bwMode="auto">
          <a:xfrm>
            <a:off x="0" y="2298700"/>
            <a:ext cx="12331700" cy="4191000"/>
            <a:chOff x="0" y="1448"/>
            <a:chExt cx="7768" cy="2640"/>
          </a:xfrm>
        </p:grpSpPr>
        <p:pic>
          <p:nvPicPr>
            <p:cNvPr id="6" name="Rectangle 6">
              <a:extLst>
                <a:ext uri="{FF2B5EF4-FFF2-40B4-BE49-F238E27FC236}">
                  <a16:creationId xmlns:a16="http://schemas.microsoft.com/office/drawing/2014/main" id="{732C70DA-1E48-316A-B5E5-53BE0A3B502B}"/>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448"/>
              <a:ext cx="7768" cy="2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4">
              <a:extLst>
                <a:ext uri="{FF2B5EF4-FFF2-40B4-BE49-F238E27FC236}">
                  <a16:creationId xmlns:a16="http://schemas.microsoft.com/office/drawing/2014/main" id="{138562FC-B764-BA4E-1200-6610BE614867}"/>
                </a:ext>
              </a:extLst>
            </p:cNvPr>
            <p:cNvSpPr txBox="1">
              <a:spLocks noChangeArrowheads="1"/>
            </p:cNvSpPr>
            <p:nvPr/>
          </p:nvSpPr>
          <p:spPr bwMode="auto">
            <a:xfrm>
              <a:off x="0" y="1455"/>
              <a:ext cx="7762" cy="2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GB" altLang="en-US">
                <a:solidFill>
                  <a:srgbClr val="FFFFFF"/>
                </a:solidFill>
                <a:latin typeface="Helvetica" panose="020B0604020202020204" pitchFamily="34" charset="0"/>
              </a:endParaRPr>
            </a:p>
          </p:txBody>
        </p:sp>
      </p:grpSp>
      <p:pic>
        <p:nvPicPr>
          <p:cNvPr id="8" name="Picture 9" descr="Digital, Data &amp; Technology">
            <a:extLst>
              <a:ext uri="{FF2B5EF4-FFF2-40B4-BE49-F238E27FC236}">
                <a16:creationId xmlns:a16="http://schemas.microsoft.com/office/drawing/2014/main" id="{8CA4AC4B-A426-85A3-E272-05B9CE616768}"/>
              </a:ext>
            </a:extLst>
          </p:cNvPr>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46088" y="5557838"/>
            <a:ext cx="10699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bwMode="ltGray">
          <a:xfrm>
            <a:off x="360928" y="2668970"/>
            <a:ext cx="11284972" cy="848230"/>
          </a:xfrm>
          <a:prstGeom prst="rect">
            <a:avLst/>
          </a:prstGeom>
        </p:spPr>
        <p:txBody>
          <a:bodyPr>
            <a:normAutofit/>
          </a:bodyPr>
          <a:lstStyle>
            <a:lvl1pPr algn="l">
              <a:defRPr sz="5400" b="1">
                <a:solidFill>
                  <a:schemeClr val="bg1"/>
                </a:solidFill>
                <a:latin typeface="Helvetica Neue"/>
                <a:cs typeface="Arial" panose="020B0604020202020204" pitchFamily="34" charset="0"/>
              </a:defRPr>
            </a:lvl1pPr>
          </a:lstStyle>
          <a:p>
            <a:r>
              <a:rPr lang="en-GB" noProof="0"/>
              <a:t>Click to edit Master title style</a:t>
            </a:r>
          </a:p>
        </p:txBody>
      </p:sp>
      <p:sp>
        <p:nvSpPr>
          <p:cNvPr id="3" name="Subtitle 2"/>
          <p:cNvSpPr>
            <a:spLocks noGrp="1"/>
          </p:cNvSpPr>
          <p:nvPr>
            <p:ph type="subTitle" idx="1"/>
          </p:nvPr>
        </p:nvSpPr>
        <p:spPr bwMode="ltGray">
          <a:xfrm>
            <a:off x="360928" y="3983419"/>
            <a:ext cx="11275736" cy="1015301"/>
          </a:xfrm>
        </p:spPr>
        <p:txBody>
          <a:bodyPr>
            <a:normAutofit/>
          </a:bodyPr>
          <a:lstStyle>
            <a:lvl1pPr marL="0" indent="0" algn="l">
              <a:buNone/>
              <a:defRPr sz="3600" b="0" i="0">
                <a:solidFill>
                  <a:schemeClr val="bg1"/>
                </a:solidFill>
                <a:latin typeface="Helvetica Neue"/>
                <a:cs typeface="Aria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a:t>Click to edit Master subtitle style</a:t>
            </a:r>
          </a:p>
        </p:txBody>
      </p:sp>
    </p:spTree>
    <p:extLst>
      <p:ext uri="{BB962C8B-B14F-4D97-AF65-F5344CB8AC3E}">
        <p14:creationId xmlns:p14="http://schemas.microsoft.com/office/powerpoint/2010/main" val="38864367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p:cNvSpPr/>
          <p:nvPr userDrawn="1"/>
        </p:nvSpPr>
        <p:spPr>
          <a:xfrm>
            <a:off x="0" y="0"/>
            <a:ext cx="12192000" cy="58033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p:cNvSpPr>
            <a:spLocks noGrp="1"/>
          </p:cNvSpPr>
          <p:nvPr>
            <p:ph type="title" hasCustomPrompt="1"/>
          </p:nvPr>
        </p:nvSpPr>
        <p:spPr>
          <a:xfrm>
            <a:off x="402956" y="489108"/>
            <a:ext cx="10515600" cy="2517559"/>
          </a:xfrm>
          <a:prstGeom prst="rect">
            <a:avLst/>
          </a:prstGeom>
        </p:spPr>
        <p:txBody>
          <a:bodyPr/>
          <a:lstStyle>
            <a:lvl1pPr>
              <a:defRPr sz="7200" baseline="0">
                <a:solidFill>
                  <a:schemeClr val="bg1"/>
                </a:solidFill>
                <a:latin typeface="Helvetica" charset="0"/>
                <a:ea typeface="Helvetica" charset="0"/>
                <a:cs typeface="Helvetica" charset="0"/>
              </a:defRPr>
            </a:lvl1pPr>
          </a:lstStyle>
          <a:p>
            <a:r>
              <a:rPr lang="en-US"/>
              <a:t>Slide template for big presentations</a:t>
            </a:r>
          </a:p>
        </p:txBody>
      </p:sp>
      <p:sp>
        <p:nvSpPr>
          <p:cNvPr id="14" name="Subtitle 2"/>
          <p:cNvSpPr>
            <a:spLocks noGrp="1"/>
          </p:cNvSpPr>
          <p:nvPr>
            <p:ph type="subTitle" idx="1"/>
          </p:nvPr>
        </p:nvSpPr>
        <p:spPr>
          <a:xfrm>
            <a:off x="402956" y="2991174"/>
            <a:ext cx="10515600" cy="2665708"/>
          </a:xfrm>
          <a:prstGeom prst="rect">
            <a:avLst/>
          </a:prstGeom>
        </p:spPr>
        <p:txBody>
          <a:bodyPr/>
          <a:lstStyle>
            <a:lvl1pPr marL="0" indent="0" algn="l">
              <a:buNone/>
              <a:defRPr sz="3600" baseline="0">
                <a:solidFill>
                  <a:schemeClr val="bg1"/>
                </a:solidFill>
                <a:latin typeface="Helvetica" charset="0"/>
                <a:ea typeface="Helvetica" charset="0"/>
                <a:cs typeface="Helvetica"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a:p>
        </p:txBody>
      </p:sp>
      <p:pic>
        <p:nvPicPr>
          <p:cNvPr id="5" name="Picture 4">
            <a:extLst>
              <a:ext uri="{FF2B5EF4-FFF2-40B4-BE49-F238E27FC236}">
                <a16:creationId xmlns:a16="http://schemas.microsoft.com/office/drawing/2014/main" id="{F7B638FA-3021-4481-8B42-C4FDE7765BC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8797" y="6332202"/>
            <a:ext cx="1501603" cy="348144"/>
          </a:xfrm>
          <a:prstGeom prst="rect">
            <a:avLst/>
          </a:prstGeom>
        </p:spPr>
      </p:pic>
      <p:sp>
        <p:nvSpPr>
          <p:cNvPr id="8" name="Footer Placeholder 4">
            <a:extLst>
              <a:ext uri="{FF2B5EF4-FFF2-40B4-BE49-F238E27FC236}">
                <a16:creationId xmlns:a16="http://schemas.microsoft.com/office/drawing/2014/main" id="{DC61D359-942C-4A44-BD24-27474FA69FFA}"/>
              </a:ext>
            </a:extLst>
          </p:cNvPr>
          <p:cNvSpPr>
            <a:spLocks noGrp="1"/>
          </p:cNvSpPr>
          <p:nvPr>
            <p:ph type="ftr" sz="quarter" idx="3"/>
          </p:nvPr>
        </p:nvSpPr>
        <p:spPr>
          <a:xfrm>
            <a:off x="4165600" y="6492876"/>
            <a:ext cx="3860800" cy="365125"/>
          </a:xfrm>
          <a:prstGeom prst="rect">
            <a:avLst/>
          </a:prstGeom>
        </p:spPr>
        <p:txBody>
          <a:bodyPr vert="horz" lIns="91440" tIns="45720" rIns="91440" bIns="45720" rtlCol="0" anchor="ctr"/>
          <a:lstStyle>
            <a:lvl1pPr algn="ctr">
              <a:defRPr sz="800">
                <a:solidFill>
                  <a:schemeClr val="tx1"/>
                </a:solidFill>
              </a:defRPr>
            </a:lvl1pPr>
          </a:lstStyle>
          <a:p>
            <a:r>
              <a:rPr lang="en-GB" b="1">
                <a:solidFill>
                  <a:srgbClr val="000000"/>
                </a:solidFill>
                <a:latin typeface="Calibri" panose="020F0502020204030204" pitchFamily="34" charset="0"/>
              </a:rPr>
              <a:t>OFFICIAL-SENSITIVE</a:t>
            </a:r>
            <a:endParaRPr lang="en-GB" sz="800" b="1">
              <a:solidFill>
                <a:srgbClr val="000000"/>
              </a:solidFill>
              <a:latin typeface="Calibri" panose="020F0502020204030204" pitchFamily="34" charset="0"/>
            </a:endParaRPr>
          </a:p>
        </p:txBody>
      </p:sp>
    </p:spTree>
    <p:extLst>
      <p:ext uri="{BB962C8B-B14F-4D97-AF65-F5344CB8AC3E}">
        <p14:creationId xmlns:p14="http://schemas.microsoft.com/office/powerpoint/2010/main" val="1256845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02956" y="334129"/>
            <a:ext cx="10515600" cy="719756"/>
          </a:xfrm>
          <a:prstGeom prst="rect">
            <a:avLst/>
          </a:prstGeom>
        </p:spPr>
        <p:txBody>
          <a:bodyPr/>
          <a:lstStyle>
            <a:lvl1pPr>
              <a:defRPr>
                <a:solidFill>
                  <a:schemeClr val="accent1"/>
                </a:solidFill>
              </a:defRPr>
            </a:lvl1pPr>
          </a:lstStyle>
          <a:p>
            <a:r>
              <a:rPr lang="en-US"/>
              <a:t>Click to edit Master title style</a:t>
            </a:r>
          </a:p>
        </p:txBody>
      </p:sp>
    </p:spTree>
    <p:extLst>
      <p:ext uri="{BB962C8B-B14F-4D97-AF65-F5344CB8AC3E}">
        <p14:creationId xmlns:p14="http://schemas.microsoft.com/office/powerpoint/2010/main" val="31562473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397751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A182A6-2BD7-7324-6DEA-9EE4044CF1A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07A26E4-2B47-57FC-07B2-D7001F643AC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F7A60DD-36AD-82DE-C2FA-E17542B5F54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F92670-4F1A-44B9-ACE6-09F46B3C0EF6}" type="datetimeFigureOut">
              <a:rPr lang="en-GB" smtClean="0"/>
              <a:t>27/03/2025</a:t>
            </a:fld>
            <a:endParaRPr lang="en-GB"/>
          </a:p>
        </p:txBody>
      </p:sp>
      <p:sp>
        <p:nvSpPr>
          <p:cNvPr id="5" name="Footer Placeholder 4">
            <a:extLst>
              <a:ext uri="{FF2B5EF4-FFF2-40B4-BE49-F238E27FC236}">
                <a16:creationId xmlns:a16="http://schemas.microsoft.com/office/drawing/2014/main" id="{2619A583-D3CD-0C58-ECCC-CCED6607DA8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613374A2-615C-4088-C225-9C0FE4B7AF1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1ABC22-EC3C-45F5-BABD-DED5DB2CDA59}" type="slidenum">
              <a:rPr lang="en-GB" smtClean="0"/>
              <a:t>‹#›</a:t>
            </a:fld>
            <a:endParaRPr lang="en-GB"/>
          </a:p>
        </p:txBody>
      </p:sp>
    </p:spTree>
    <p:extLst>
      <p:ext uri="{BB962C8B-B14F-4D97-AF65-F5344CB8AC3E}">
        <p14:creationId xmlns:p14="http://schemas.microsoft.com/office/powerpoint/2010/main" val="31525855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1787" y="451575"/>
            <a:ext cx="10976300" cy="7236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601787" y="1422400"/>
            <a:ext cx="10976299" cy="4604400"/>
          </a:xfrm>
          <a:prstGeom prst="rect">
            <a:avLst/>
          </a:prstGeom>
        </p:spPr>
        <p:txBody>
          <a:bodyPr vert="horz" lIns="0" tIns="0" rIns="0" bIns="0" rtlCol="0" anchor="t" anchorCtr="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6891974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Lst>
  <p:txStyles>
    <p:titleStyle>
      <a:lvl1pPr algn="l" defTabSz="844083" rtl="0" eaLnBrk="1" latinLnBrk="0" hangingPunct="1">
        <a:lnSpc>
          <a:spcPct val="70000"/>
        </a:lnSpc>
        <a:spcBef>
          <a:spcPct val="0"/>
        </a:spcBef>
        <a:buNone/>
        <a:defRPr sz="3508" kern="1200">
          <a:solidFill>
            <a:schemeClr val="tx2"/>
          </a:solidFill>
          <a:latin typeface="+mn-lt"/>
          <a:ea typeface="+mj-ea"/>
          <a:cs typeface="+mj-cs"/>
        </a:defRPr>
      </a:lvl1pPr>
    </p:titleStyle>
    <p:bodyStyle>
      <a:lvl1pPr marL="0" indent="0" algn="l" defTabSz="844083" rtl="0" eaLnBrk="1" latinLnBrk="0" hangingPunct="1">
        <a:lnSpc>
          <a:spcPct val="100000"/>
        </a:lnSpc>
        <a:spcBef>
          <a:spcPts val="0"/>
        </a:spcBef>
        <a:spcAft>
          <a:spcPts val="554"/>
        </a:spcAft>
        <a:buFontTx/>
        <a:buNone/>
        <a:defRPr sz="831" b="1" kern="1200">
          <a:solidFill>
            <a:schemeClr val="tx2"/>
          </a:solidFill>
          <a:latin typeface="+mn-lt"/>
          <a:ea typeface="+mn-ea"/>
          <a:cs typeface="+mn-cs"/>
        </a:defRPr>
      </a:lvl1pPr>
      <a:lvl2pPr marL="0" indent="0" algn="l" defTabSz="844083" rtl="0" eaLnBrk="1" latinLnBrk="0" hangingPunct="1">
        <a:lnSpc>
          <a:spcPct val="100000"/>
        </a:lnSpc>
        <a:spcBef>
          <a:spcPts val="0"/>
        </a:spcBef>
        <a:spcAft>
          <a:spcPts val="554"/>
        </a:spcAft>
        <a:buFontTx/>
        <a:buNone/>
        <a:defRPr sz="831" kern="1200">
          <a:solidFill>
            <a:schemeClr val="tx2"/>
          </a:solidFill>
          <a:latin typeface="+mn-lt"/>
          <a:ea typeface="+mn-ea"/>
          <a:cs typeface="+mn-cs"/>
        </a:defRPr>
      </a:lvl2pPr>
      <a:lvl3pPr marL="199390" indent="-199390" algn="l" defTabSz="844083" rtl="0" eaLnBrk="1" latinLnBrk="0" hangingPunct="1">
        <a:lnSpc>
          <a:spcPct val="100000"/>
        </a:lnSpc>
        <a:spcBef>
          <a:spcPts val="0"/>
        </a:spcBef>
        <a:spcAft>
          <a:spcPts val="554"/>
        </a:spcAft>
        <a:buClr>
          <a:schemeClr val="tx2"/>
        </a:buClr>
        <a:buFont typeface="Arial" panose="020B0604020202020204" pitchFamily="34" charset="0"/>
        <a:buChar char="—"/>
        <a:defRPr sz="831" kern="1200">
          <a:solidFill>
            <a:schemeClr val="tx2"/>
          </a:solidFill>
          <a:latin typeface="+mn-lt"/>
          <a:ea typeface="+mn-ea"/>
          <a:cs typeface="+mn-cs"/>
        </a:defRPr>
      </a:lvl3pPr>
      <a:lvl4pPr marL="332316" indent="-132926" algn="l" defTabSz="844083" rtl="0" eaLnBrk="1" latinLnBrk="0" hangingPunct="1">
        <a:lnSpc>
          <a:spcPct val="100000"/>
        </a:lnSpc>
        <a:spcBef>
          <a:spcPts val="0"/>
        </a:spcBef>
        <a:spcAft>
          <a:spcPts val="554"/>
        </a:spcAft>
        <a:buClr>
          <a:schemeClr val="tx2"/>
        </a:buClr>
        <a:buFont typeface="Arial" panose="020B0604020202020204" pitchFamily="34" charset="0"/>
        <a:buChar char="-"/>
        <a:defRPr sz="831" kern="1200">
          <a:solidFill>
            <a:schemeClr val="tx2"/>
          </a:solidFill>
          <a:latin typeface="+mn-lt"/>
          <a:ea typeface="+mn-ea"/>
          <a:cs typeface="+mn-cs"/>
        </a:defRPr>
      </a:lvl4pPr>
      <a:lvl5pPr marL="531706" indent="-199390" algn="l" defTabSz="844083" rtl="0" eaLnBrk="1" latinLnBrk="0" hangingPunct="1">
        <a:lnSpc>
          <a:spcPct val="100000"/>
        </a:lnSpc>
        <a:spcBef>
          <a:spcPts val="0"/>
        </a:spcBef>
        <a:spcAft>
          <a:spcPts val="554"/>
        </a:spcAft>
        <a:buClr>
          <a:schemeClr val="tx2"/>
        </a:buClr>
        <a:buFont typeface="Arial" panose="020B0604020202020204" pitchFamily="34" charset="0"/>
        <a:buChar char="—"/>
        <a:defRPr sz="831" kern="1200" baseline="0">
          <a:solidFill>
            <a:schemeClr val="tx2"/>
          </a:solidFill>
          <a:latin typeface="+mn-lt"/>
          <a:ea typeface="+mn-ea"/>
          <a:cs typeface="+mn-cs"/>
        </a:defRPr>
      </a:lvl5pPr>
      <a:lvl6pPr marL="1013564" indent="-212682" algn="l" defTabSz="844083" rtl="0" eaLnBrk="1" latinLnBrk="0" hangingPunct="1">
        <a:lnSpc>
          <a:spcPct val="100000"/>
        </a:lnSpc>
        <a:spcBef>
          <a:spcPts val="0"/>
        </a:spcBef>
        <a:spcAft>
          <a:spcPts val="554"/>
        </a:spcAft>
        <a:buClr>
          <a:schemeClr val="tx2"/>
        </a:buClr>
        <a:buFont typeface="Arial" panose="020B0604020202020204" pitchFamily="34" charset="0"/>
        <a:buChar char="-"/>
        <a:defRPr sz="831" kern="1200">
          <a:solidFill>
            <a:schemeClr val="tx2"/>
          </a:solidFill>
          <a:latin typeface="+mn-lt"/>
          <a:ea typeface="+mn-ea"/>
          <a:cs typeface="+mn-cs"/>
        </a:defRPr>
      </a:lvl6pPr>
      <a:lvl7pPr marL="1266124" indent="-262530" algn="l" defTabSz="844083" rtl="0" eaLnBrk="1" latinLnBrk="0" hangingPunct="1">
        <a:lnSpc>
          <a:spcPct val="100000"/>
        </a:lnSpc>
        <a:spcBef>
          <a:spcPts val="0"/>
        </a:spcBef>
        <a:spcAft>
          <a:spcPts val="554"/>
        </a:spcAft>
        <a:buClr>
          <a:schemeClr val="tx2"/>
        </a:buClr>
        <a:buFont typeface="Arial" panose="020B0604020202020204" pitchFamily="34" charset="0"/>
        <a:buChar char="—"/>
        <a:defRPr sz="831" kern="1200">
          <a:solidFill>
            <a:schemeClr val="tx2"/>
          </a:solidFill>
          <a:latin typeface="+mn-lt"/>
          <a:ea typeface="+mn-ea"/>
          <a:cs typeface="+mn-cs"/>
        </a:defRPr>
      </a:lvl7pPr>
      <a:lvl8pPr marL="1518684" indent="-211021" algn="l" defTabSz="844083" rtl="0" eaLnBrk="1" latinLnBrk="0" hangingPunct="1">
        <a:lnSpc>
          <a:spcPct val="100000"/>
        </a:lnSpc>
        <a:spcBef>
          <a:spcPts val="0"/>
        </a:spcBef>
        <a:spcAft>
          <a:spcPts val="554"/>
        </a:spcAft>
        <a:buClr>
          <a:schemeClr val="tx2"/>
        </a:buClr>
        <a:buFont typeface="Arial" panose="020B0604020202020204" pitchFamily="34" charset="0"/>
        <a:buChar char="-"/>
        <a:defRPr sz="831" kern="1200">
          <a:solidFill>
            <a:schemeClr val="tx2"/>
          </a:solidFill>
          <a:latin typeface="+mn-lt"/>
          <a:ea typeface="+mn-ea"/>
          <a:cs typeface="+mn-cs"/>
        </a:defRPr>
      </a:lvl8pPr>
      <a:lvl9pPr marL="3587351" indent="-211021" algn="l" defTabSz="844083" rtl="0" eaLnBrk="1" latinLnBrk="0" hangingPunct="1">
        <a:lnSpc>
          <a:spcPct val="90000"/>
        </a:lnSpc>
        <a:spcBef>
          <a:spcPts val="462"/>
        </a:spcBef>
        <a:buFont typeface="Arial" panose="020B0604020202020204" pitchFamily="34" charset="0"/>
        <a:buChar char="•"/>
        <a:defRPr sz="1662" kern="1200">
          <a:solidFill>
            <a:schemeClr val="tx1"/>
          </a:solidFill>
          <a:latin typeface="+mn-lt"/>
          <a:ea typeface="+mn-ea"/>
          <a:cs typeface="+mn-cs"/>
        </a:defRPr>
      </a:lvl9pPr>
    </p:bodyStyle>
    <p:otherStyle>
      <a:defPPr>
        <a:defRPr lang="en-US"/>
      </a:defPPr>
      <a:lvl1pPr marL="0" algn="l" defTabSz="844083" rtl="0" eaLnBrk="1" latinLnBrk="0" hangingPunct="1">
        <a:defRPr sz="1662" kern="1200">
          <a:solidFill>
            <a:schemeClr val="tx1"/>
          </a:solidFill>
          <a:latin typeface="+mn-lt"/>
          <a:ea typeface="+mn-ea"/>
          <a:cs typeface="+mn-cs"/>
        </a:defRPr>
      </a:lvl1pPr>
      <a:lvl2pPr marL="422041" algn="l" defTabSz="844083" rtl="0" eaLnBrk="1" latinLnBrk="0" hangingPunct="1">
        <a:defRPr sz="1662" kern="1200">
          <a:solidFill>
            <a:schemeClr val="tx1"/>
          </a:solidFill>
          <a:latin typeface="+mn-lt"/>
          <a:ea typeface="+mn-ea"/>
          <a:cs typeface="+mn-cs"/>
        </a:defRPr>
      </a:lvl2pPr>
      <a:lvl3pPr marL="844083" algn="l" defTabSz="844083" rtl="0" eaLnBrk="1" latinLnBrk="0" hangingPunct="1">
        <a:defRPr sz="1662" kern="1200">
          <a:solidFill>
            <a:schemeClr val="tx1"/>
          </a:solidFill>
          <a:latin typeface="+mn-lt"/>
          <a:ea typeface="+mn-ea"/>
          <a:cs typeface="+mn-cs"/>
        </a:defRPr>
      </a:lvl3pPr>
      <a:lvl4pPr marL="1266124" algn="l" defTabSz="844083" rtl="0" eaLnBrk="1" latinLnBrk="0" hangingPunct="1">
        <a:defRPr sz="1662" kern="1200">
          <a:solidFill>
            <a:schemeClr val="tx1"/>
          </a:solidFill>
          <a:latin typeface="+mn-lt"/>
          <a:ea typeface="+mn-ea"/>
          <a:cs typeface="+mn-cs"/>
        </a:defRPr>
      </a:lvl4pPr>
      <a:lvl5pPr marL="1688165" algn="l" defTabSz="844083" rtl="0" eaLnBrk="1" latinLnBrk="0" hangingPunct="1">
        <a:defRPr sz="1662" kern="1200">
          <a:solidFill>
            <a:schemeClr val="tx1"/>
          </a:solidFill>
          <a:latin typeface="+mn-lt"/>
          <a:ea typeface="+mn-ea"/>
          <a:cs typeface="+mn-cs"/>
        </a:defRPr>
      </a:lvl5pPr>
      <a:lvl6pPr marL="2110207" algn="l" defTabSz="844083" rtl="0" eaLnBrk="1" latinLnBrk="0" hangingPunct="1">
        <a:defRPr sz="1662" kern="1200">
          <a:solidFill>
            <a:schemeClr val="tx1"/>
          </a:solidFill>
          <a:latin typeface="+mn-lt"/>
          <a:ea typeface="+mn-ea"/>
          <a:cs typeface="+mn-cs"/>
        </a:defRPr>
      </a:lvl6pPr>
      <a:lvl7pPr marL="2532248" algn="l" defTabSz="844083" rtl="0" eaLnBrk="1" latinLnBrk="0" hangingPunct="1">
        <a:defRPr sz="1662" kern="1200">
          <a:solidFill>
            <a:schemeClr val="tx1"/>
          </a:solidFill>
          <a:latin typeface="+mn-lt"/>
          <a:ea typeface="+mn-ea"/>
          <a:cs typeface="+mn-cs"/>
        </a:defRPr>
      </a:lvl7pPr>
      <a:lvl8pPr marL="2954289" algn="l" defTabSz="844083" rtl="0" eaLnBrk="1" latinLnBrk="0" hangingPunct="1">
        <a:defRPr sz="1662" kern="1200">
          <a:solidFill>
            <a:schemeClr val="tx1"/>
          </a:solidFill>
          <a:latin typeface="+mn-lt"/>
          <a:ea typeface="+mn-ea"/>
          <a:cs typeface="+mn-cs"/>
        </a:defRPr>
      </a:lvl8pPr>
      <a:lvl9pPr marL="3376331" algn="l" defTabSz="844083" rtl="0" eaLnBrk="1" latinLnBrk="0" hangingPunct="1">
        <a:defRPr sz="1662"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793">
          <p15:clr>
            <a:srgbClr val="F26B43"/>
          </p15:clr>
        </p15:guide>
        <p15:guide id="2" pos="379">
          <p15:clr>
            <a:srgbClr val="F26B43"/>
          </p15:clr>
        </p15:guide>
        <p15:guide id="3" pos="7301">
          <p15:clr>
            <a:srgbClr val="F26B43"/>
          </p15:clr>
        </p15:guide>
        <p15:guide id="4" orient="horz" pos="742">
          <p15:clr>
            <a:srgbClr val="F26B43"/>
          </p15:clr>
        </p15:guide>
        <p15:guide id="6" orient="horz" pos="279">
          <p15:clr>
            <a:srgbClr val="F26B43"/>
          </p15:clr>
        </p15:guide>
        <p15:guide id="7" orient="horz" pos="896">
          <p15:clr>
            <a:srgbClr val="F26B43"/>
          </p15:clr>
        </p15:guide>
        <p15:guide id="8" pos="3768">
          <p15:clr>
            <a:srgbClr val="F26B43"/>
          </p15:clr>
        </p15:guide>
        <p15:guide id="9" pos="391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4240181"/>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hyperlink" Target="https://www.gov.uk/government/publications/project-delivery-functional-standard"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hyperlink" Target="https://www.security.gov.uk/policy-and-guidance/secure-by-design/implementation/guide-to-adopting-secure-by-design/preparation/integrate-secure-by-design-into-government-gate-review-life-cycle" TargetMode="External"/><Relationship Id="rId4" Type="http://schemas.openxmlformats.org/officeDocument/2006/relationships/hyperlink" Target="https://ukhomeoffice.sharepoint.com/sites/BA421/CSAS/5_CSAS%20Management/L%20-%20Projects/Secure%20By%20Design/Delivery%20Management/SbD%20Project%20Artefacts/Home%20Office%20Project%20Delivery%20Framework.pdf"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hyperlink" Target="https://www.gov.uk/government/publications/project-delivery-functional-standard" TargetMode="Externa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hyperlink" Target="https://www.gov.uk/government/publications/project-delivery-functional-standard"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5CDDE1B-07EA-A11E-D9CE-CC472F94F90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768" y="0"/>
            <a:ext cx="12200214" cy="5798975"/>
          </a:xfrm>
          <a:prstGeom prst="rect">
            <a:avLst/>
          </a:prstGeom>
        </p:spPr>
      </p:pic>
      <p:sp>
        <p:nvSpPr>
          <p:cNvPr id="2" name="Title 1"/>
          <p:cNvSpPr>
            <a:spLocks noGrp="1"/>
          </p:cNvSpPr>
          <p:nvPr>
            <p:ph type="title"/>
          </p:nvPr>
        </p:nvSpPr>
        <p:spPr>
          <a:xfrm>
            <a:off x="304800" y="1903966"/>
            <a:ext cx="7137400" cy="1407559"/>
          </a:xfrm>
        </p:spPr>
        <p:txBody>
          <a:bodyPr lIns="91440" tIns="45720" rIns="91440" bIns="45720" anchor="t"/>
          <a:lstStyle/>
          <a:p>
            <a:pPr rtl="0"/>
            <a:r>
              <a:rPr lang="en-GB" sz="3800" b="0" i="0" u="none" strike="noStrike" dirty="0">
                <a:solidFill>
                  <a:srgbClr val="FFFFFF"/>
                </a:solidFill>
                <a:effectLst/>
                <a:latin typeface="Arial" panose="020B0604020202020204" pitchFamily="34" charset="0"/>
              </a:rPr>
              <a:t>Aligning Secure by Design to the Project Delivery Framework</a:t>
            </a:r>
            <a:endParaRPr lang="en-US" sz="3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912283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83A238B8-AF34-3C87-9C9D-7ADE742C5A17}"/>
              </a:ext>
            </a:extLst>
          </p:cNvPr>
          <p:cNvSpPr txBox="1">
            <a:spLocks/>
          </p:cNvSpPr>
          <p:nvPr/>
        </p:nvSpPr>
        <p:spPr>
          <a:xfrm>
            <a:off x="8113592" y="5309184"/>
            <a:ext cx="3743603" cy="1413833"/>
          </a:xfrm>
          <a:prstGeom prst="rect">
            <a:avLst/>
          </a:prstGeom>
        </p:spPr>
        <p:txBody>
          <a:bodyPr wrap="square" anchor="t">
            <a:noAutofit/>
          </a:bodyPr>
          <a:lstStyle>
            <a:lvl1pPr algn="l" rtl="0" eaLnBrk="1" fontAlgn="base" hangingPunct="1">
              <a:lnSpc>
                <a:spcPct val="90000"/>
              </a:lnSpc>
              <a:spcBef>
                <a:spcPts val="1000"/>
              </a:spcBef>
              <a:spcAft>
                <a:spcPct val="0"/>
              </a:spcAft>
              <a:buClr>
                <a:srgbClr val="82368C"/>
              </a:buClr>
              <a:buFont typeface="Wingdings" panose="05000000000000000000" pitchFamily="2" charset="2"/>
              <a:defRPr lang="en-US" sz="3600" kern="1200" dirty="0">
                <a:solidFill>
                  <a:schemeClr val="tx1"/>
                </a:solidFill>
                <a:latin typeface="Helvetica Neue"/>
                <a:ea typeface="+mn-ea"/>
                <a:cs typeface="Arial"/>
              </a:defRPr>
            </a:lvl1pPr>
            <a:lvl2pPr marL="571500" indent="-571500" algn="l" rtl="0" eaLnBrk="1" fontAlgn="base" hangingPunct="1">
              <a:lnSpc>
                <a:spcPct val="90000"/>
              </a:lnSpc>
              <a:spcBef>
                <a:spcPts val="1000"/>
              </a:spcBef>
              <a:spcAft>
                <a:spcPct val="0"/>
              </a:spcAft>
              <a:buClr>
                <a:schemeClr val="accent1"/>
              </a:buClr>
              <a:buFont typeface="Arial" panose="020B0604020202020204" pitchFamily="34" charset="0"/>
              <a:buChar char="•"/>
              <a:defRPr lang="en-US" sz="3600" kern="1200" dirty="0">
                <a:solidFill>
                  <a:schemeClr val="tx1"/>
                </a:solidFill>
                <a:latin typeface="Helvetica Neue"/>
                <a:ea typeface="+mn-ea"/>
                <a:cs typeface="Arial"/>
              </a:defRPr>
            </a:lvl2pPr>
            <a:lvl3pPr marL="1143000" indent="-571500" algn="l" rtl="0" eaLnBrk="1" fontAlgn="base" hangingPunct="1">
              <a:lnSpc>
                <a:spcPct val="90000"/>
              </a:lnSpc>
              <a:spcBef>
                <a:spcPts val="500"/>
              </a:spcBef>
              <a:spcAft>
                <a:spcPct val="0"/>
              </a:spcAft>
              <a:buClr>
                <a:schemeClr val="accent1"/>
              </a:buClr>
              <a:buFont typeface="Arial" panose="020B0604020202020204" pitchFamily="34" charset="0"/>
              <a:buChar char="•"/>
              <a:defRPr lang="en-US" sz="3600" kern="1200" dirty="0">
                <a:solidFill>
                  <a:schemeClr val="tx1"/>
                </a:solidFill>
                <a:latin typeface="Helvetica Neue"/>
                <a:ea typeface="+mn-ea"/>
                <a:cs typeface="Arial"/>
              </a:defRPr>
            </a:lvl3pPr>
            <a:lvl4pPr marL="1600200" indent="-438150" algn="l" rtl="0" eaLnBrk="1" fontAlgn="base" hangingPunct="1">
              <a:lnSpc>
                <a:spcPct val="90000"/>
              </a:lnSpc>
              <a:spcBef>
                <a:spcPts val="500"/>
              </a:spcBef>
              <a:spcAft>
                <a:spcPct val="0"/>
              </a:spcAft>
              <a:buClr>
                <a:schemeClr val="accent1"/>
              </a:buClr>
              <a:buFont typeface="Arial" panose="020B0604020202020204" pitchFamily="34" charset="0"/>
              <a:buChar char="•"/>
              <a:defRPr lang="en-US" sz="3200" kern="1200" dirty="0">
                <a:solidFill>
                  <a:schemeClr val="tx1"/>
                </a:solidFill>
                <a:latin typeface="Helvetica Neue"/>
                <a:ea typeface="+mn-ea"/>
                <a:cs typeface="Arial"/>
              </a:defRPr>
            </a:lvl4pPr>
            <a:lvl5pPr marL="2057400" indent="-438150" algn="l" rtl="0" eaLnBrk="1" fontAlgn="base" hangingPunct="1">
              <a:lnSpc>
                <a:spcPct val="90000"/>
              </a:lnSpc>
              <a:spcBef>
                <a:spcPts val="500"/>
              </a:spcBef>
              <a:spcAft>
                <a:spcPct val="0"/>
              </a:spcAft>
              <a:buClr>
                <a:schemeClr val="accent1"/>
              </a:buClr>
              <a:buFont typeface="Wingdings" panose="05000000000000000000" pitchFamily="2" charset="2"/>
              <a:buChar char="§"/>
              <a:defRPr lang="en-GB" sz="2800" kern="1200" dirty="0">
                <a:solidFill>
                  <a:schemeClr val="tx1"/>
                </a:solidFill>
                <a:latin typeface="Helvetica Neue"/>
                <a:ea typeface="+mn-ea"/>
                <a:cs typeface="Arial"/>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00000"/>
              </a:lnSpc>
              <a:buFont typeface="Arial" panose="020B0604020202020204" pitchFamily="34" charset="0"/>
              <a:buChar char="•"/>
            </a:pPr>
            <a:r>
              <a:rPr lang="en-GB" sz="1400" dirty="0">
                <a:latin typeface="Arial" panose="020B0604020202020204" pitchFamily="34" charset="0"/>
                <a:cs typeface="Arial" panose="020B0604020202020204" pitchFamily="34" charset="0"/>
              </a:rPr>
              <a:t>References:</a:t>
            </a:r>
            <a:br>
              <a:rPr lang="en-GB" sz="1400" dirty="0">
                <a:latin typeface="Arial" panose="020B0604020202020204" pitchFamily="34" charset="0"/>
                <a:cs typeface="Arial" panose="020B0604020202020204" pitchFamily="34" charset="0"/>
              </a:rPr>
            </a:br>
            <a:br>
              <a:rPr lang="en-GB" sz="1400" dirty="0">
                <a:latin typeface="Arial" panose="020B0604020202020204" pitchFamily="34" charset="0"/>
                <a:cs typeface="Arial" panose="020B0604020202020204" pitchFamily="34" charset="0"/>
              </a:rPr>
            </a:br>
            <a:r>
              <a:rPr lang="en-GB" sz="1400" dirty="0">
                <a:latin typeface="Arial" panose="020B0604020202020204" pitchFamily="34" charset="0"/>
                <a:cs typeface="Arial" panose="020B0604020202020204" pitchFamily="34" charset="0"/>
                <a:hlinkClick r:id="rId3"/>
              </a:rPr>
              <a:t>Government Functional Standard GovS 002: Project Delivery</a:t>
            </a:r>
            <a:br>
              <a:rPr lang="en-GB" sz="1400" dirty="0">
                <a:latin typeface="Arial" panose="020B0604020202020204" pitchFamily="34" charset="0"/>
                <a:cs typeface="Arial" panose="020B0604020202020204" pitchFamily="34" charset="0"/>
              </a:rPr>
            </a:br>
            <a:br>
              <a:rPr lang="en-GB" sz="1400" dirty="0">
                <a:latin typeface="Arial" panose="020B0604020202020204" pitchFamily="34" charset="0"/>
                <a:cs typeface="Arial" panose="020B0604020202020204" pitchFamily="34" charset="0"/>
              </a:rPr>
            </a:br>
            <a:r>
              <a:rPr lang="en-GB" sz="1400" dirty="0">
                <a:latin typeface="Arial" panose="020B0604020202020204" pitchFamily="34" charset="0"/>
                <a:cs typeface="Arial" panose="020B0604020202020204" pitchFamily="34" charset="0"/>
                <a:hlinkClick r:id="rId4"/>
              </a:rPr>
              <a:t>HO Project Delivery Framework</a:t>
            </a:r>
            <a:endParaRPr lang="en-GB" sz="1400" dirty="0">
              <a:latin typeface="Arial" panose="020B0604020202020204" pitchFamily="34" charset="0"/>
              <a:cs typeface="Arial" panose="020B0604020202020204" pitchFamily="34" charset="0"/>
            </a:endParaRPr>
          </a:p>
        </p:txBody>
      </p:sp>
      <p:sp>
        <p:nvSpPr>
          <p:cNvPr id="4" name="Content Placeholder 2">
            <a:extLst>
              <a:ext uri="{FF2B5EF4-FFF2-40B4-BE49-F238E27FC236}">
                <a16:creationId xmlns:a16="http://schemas.microsoft.com/office/drawing/2014/main" id="{D5B9AC59-02E9-D0A2-D3F3-4FC999D716AE}"/>
              </a:ext>
            </a:extLst>
          </p:cNvPr>
          <p:cNvSpPr txBox="1">
            <a:spLocks/>
          </p:cNvSpPr>
          <p:nvPr/>
        </p:nvSpPr>
        <p:spPr>
          <a:xfrm>
            <a:off x="260506" y="1106658"/>
            <a:ext cx="7246283" cy="5285434"/>
          </a:xfrm>
          <a:prstGeom prst="rect">
            <a:avLst/>
          </a:prstGeom>
        </p:spPr>
        <p:txBody>
          <a:bodyPr wrap="square" anchor="t">
            <a:noAutofit/>
          </a:bodyPr>
          <a:lstStyle>
            <a:lvl1pPr algn="l" rtl="0" eaLnBrk="1" fontAlgn="base" hangingPunct="1">
              <a:lnSpc>
                <a:spcPct val="90000"/>
              </a:lnSpc>
              <a:spcBef>
                <a:spcPts val="1000"/>
              </a:spcBef>
              <a:spcAft>
                <a:spcPct val="0"/>
              </a:spcAft>
              <a:buClr>
                <a:srgbClr val="82368C"/>
              </a:buClr>
              <a:buFont typeface="Wingdings" panose="05000000000000000000" pitchFamily="2" charset="2"/>
              <a:defRPr lang="en-US" sz="3600" kern="1200" dirty="0">
                <a:solidFill>
                  <a:schemeClr val="tx1"/>
                </a:solidFill>
                <a:latin typeface="Helvetica Neue"/>
                <a:ea typeface="+mn-ea"/>
                <a:cs typeface="Arial"/>
              </a:defRPr>
            </a:lvl1pPr>
            <a:lvl2pPr marL="571500" indent="-571500" algn="l" rtl="0" eaLnBrk="1" fontAlgn="base" hangingPunct="1">
              <a:lnSpc>
                <a:spcPct val="90000"/>
              </a:lnSpc>
              <a:spcBef>
                <a:spcPts val="1000"/>
              </a:spcBef>
              <a:spcAft>
                <a:spcPct val="0"/>
              </a:spcAft>
              <a:buClr>
                <a:schemeClr val="accent1"/>
              </a:buClr>
              <a:buFont typeface="Arial" panose="020B0604020202020204" pitchFamily="34" charset="0"/>
              <a:buChar char="•"/>
              <a:defRPr lang="en-US" sz="3600" kern="1200" dirty="0">
                <a:solidFill>
                  <a:schemeClr val="tx1"/>
                </a:solidFill>
                <a:latin typeface="Helvetica Neue"/>
                <a:ea typeface="+mn-ea"/>
                <a:cs typeface="Arial"/>
              </a:defRPr>
            </a:lvl2pPr>
            <a:lvl3pPr marL="1143000" indent="-571500" algn="l" rtl="0" eaLnBrk="1" fontAlgn="base" hangingPunct="1">
              <a:lnSpc>
                <a:spcPct val="90000"/>
              </a:lnSpc>
              <a:spcBef>
                <a:spcPts val="500"/>
              </a:spcBef>
              <a:spcAft>
                <a:spcPct val="0"/>
              </a:spcAft>
              <a:buClr>
                <a:schemeClr val="accent1"/>
              </a:buClr>
              <a:buFont typeface="Arial" panose="020B0604020202020204" pitchFamily="34" charset="0"/>
              <a:buChar char="•"/>
              <a:defRPr lang="en-US" sz="3600" kern="1200" dirty="0">
                <a:solidFill>
                  <a:schemeClr val="tx1"/>
                </a:solidFill>
                <a:latin typeface="Helvetica Neue"/>
                <a:ea typeface="+mn-ea"/>
                <a:cs typeface="Arial"/>
              </a:defRPr>
            </a:lvl3pPr>
            <a:lvl4pPr marL="1600200" indent="-438150" algn="l" rtl="0" eaLnBrk="1" fontAlgn="base" hangingPunct="1">
              <a:lnSpc>
                <a:spcPct val="90000"/>
              </a:lnSpc>
              <a:spcBef>
                <a:spcPts val="500"/>
              </a:spcBef>
              <a:spcAft>
                <a:spcPct val="0"/>
              </a:spcAft>
              <a:buClr>
                <a:schemeClr val="accent1"/>
              </a:buClr>
              <a:buFont typeface="Arial" panose="020B0604020202020204" pitchFamily="34" charset="0"/>
              <a:buChar char="•"/>
              <a:defRPr lang="en-US" sz="3200" kern="1200" dirty="0">
                <a:solidFill>
                  <a:schemeClr val="tx1"/>
                </a:solidFill>
                <a:latin typeface="Helvetica Neue"/>
                <a:ea typeface="+mn-ea"/>
                <a:cs typeface="Arial"/>
              </a:defRPr>
            </a:lvl4pPr>
            <a:lvl5pPr marL="2057400" indent="-438150" algn="l" rtl="0" eaLnBrk="1" fontAlgn="base" hangingPunct="1">
              <a:lnSpc>
                <a:spcPct val="90000"/>
              </a:lnSpc>
              <a:spcBef>
                <a:spcPts val="500"/>
              </a:spcBef>
              <a:spcAft>
                <a:spcPct val="0"/>
              </a:spcAft>
              <a:buClr>
                <a:schemeClr val="accent1"/>
              </a:buClr>
              <a:buFont typeface="Wingdings" panose="05000000000000000000" pitchFamily="2" charset="2"/>
              <a:buChar char="§"/>
              <a:defRPr lang="en-GB" sz="2800" kern="1200" dirty="0">
                <a:solidFill>
                  <a:schemeClr val="tx1"/>
                </a:solidFill>
                <a:latin typeface="Helvetica Neue"/>
                <a:ea typeface="+mn-ea"/>
                <a:cs typeface="Arial"/>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GB" sz="1800" i="0" u="none" strike="noStrike" dirty="0">
                <a:solidFill>
                  <a:srgbClr val="000000"/>
                </a:solidFill>
                <a:effectLst/>
                <a:latin typeface="Arial" panose="020B0604020202020204" pitchFamily="34" charset="0"/>
                <a:cs typeface="Arial" panose="020B0604020202020204" pitchFamily="34" charset="0"/>
              </a:rPr>
              <a:t>The Secure by Design approach aims to help teams deliver effective cyber security from the initial concept through every stage of a project delivering a digital service.</a:t>
            </a:r>
            <a:br>
              <a:rPr lang="en-GB" sz="1800" i="0" u="none" strike="noStrike" dirty="0">
                <a:solidFill>
                  <a:srgbClr val="000000"/>
                </a:solidFill>
                <a:effectLst/>
                <a:latin typeface="Arial" panose="020B0604020202020204" pitchFamily="34" charset="0"/>
                <a:cs typeface="Arial" panose="020B0604020202020204" pitchFamily="34" charset="0"/>
              </a:rPr>
            </a:br>
            <a:endParaRPr lang="en-GB" sz="1400" dirty="0">
              <a:solidFill>
                <a:srgbClr val="000000"/>
              </a:solidFill>
              <a:latin typeface="Arial" panose="020B0604020202020204" pitchFamily="34" charset="0"/>
              <a:cs typeface="Arial" panose="020B0604020202020204" pitchFamily="34" charset="0"/>
            </a:endParaRPr>
          </a:p>
          <a:p>
            <a:pPr marL="342900" indent="-342900">
              <a:lnSpc>
                <a:spcPct val="100000"/>
              </a:lnSpc>
              <a:buFont typeface="Arial" panose="020B0604020202020204" pitchFamily="34" charset="0"/>
              <a:buChar char="•"/>
            </a:pPr>
            <a:r>
              <a:rPr lang="en-GB" sz="1400" i="0" u="none" strike="noStrike" baseline="0" dirty="0">
                <a:solidFill>
                  <a:srgbClr val="000000"/>
                </a:solidFill>
                <a:latin typeface="Arial" panose="020B0604020202020204" pitchFamily="34" charset="0"/>
                <a:cs typeface="Arial" panose="020B0604020202020204" pitchFamily="34" charset="0"/>
              </a:rPr>
              <a:t>The change life cycles are aligned to the </a:t>
            </a:r>
            <a:r>
              <a:rPr lang="en-GB" sz="1400" i="0" strike="noStrike" baseline="0" dirty="0">
                <a:solidFill>
                  <a:srgbClr val="000000"/>
                </a:solidFill>
                <a:latin typeface="Arial" panose="020B0604020202020204" pitchFamily="34" charset="0"/>
                <a:cs typeface="Arial" panose="020B0604020202020204" pitchFamily="34" charset="0"/>
                <a:hlinkClick r:id="rId3"/>
              </a:rPr>
              <a:t>Government Project Delivery Functional Standard</a:t>
            </a:r>
            <a:r>
              <a:rPr lang="en-GB" sz="1400" i="0" u="none" strike="noStrike" baseline="0" dirty="0">
                <a:solidFill>
                  <a:srgbClr val="000000"/>
                </a:solidFill>
                <a:latin typeface="Arial" panose="020B0604020202020204" pitchFamily="34" charset="0"/>
                <a:cs typeface="Arial" panose="020B0604020202020204" pitchFamily="34" charset="0"/>
              </a:rPr>
              <a:t> lifecycle approved by the Home Office Portfolio and Investment Committee (PIC).</a:t>
            </a:r>
            <a:br>
              <a:rPr lang="en-GB" sz="1400" i="0" u="none" strike="noStrike" baseline="0" dirty="0">
                <a:solidFill>
                  <a:srgbClr val="000000"/>
                </a:solidFill>
                <a:latin typeface="Arial" panose="020B0604020202020204" pitchFamily="34" charset="0"/>
                <a:cs typeface="Arial" panose="020B0604020202020204" pitchFamily="34" charset="0"/>
              </a:rPr>
            </a:br>
            <a:endParaRPr lang="en-GB" sz="1400" i="0" u="none" strike="noStrike" baseline="0" dirty="0">
              <a:solidFill>
                <a:srgbClr val="000000"/>
              </a:solidFill>
              <a:latin typeface="Arial" panose="020B0604020202020204" pitchFamily="34" charset="0"/>
              <a:cs typeface="Arial" panose="020B0604020202020204" pitchFamily="34" charset="0"/>
            </a:endParaRPr>
          </a:p>
          <a:p>
            <a:pPr marL="342900" indent="-342900">
              <a:lnSpc>
                <a:spcPct val="100000"/>
              </a:lnSpc>
              <a:buFont typeface="Arial" panose="020B0604020202020204" pitchFamily="34" charset="0"/>
              <a:buChar char="•"/>
            </a:pPr>
            <a:r>
              <a:rPr lang="en-GB" sz="1400" i="0" u="none" strike="noStrike" baseline="0" dirty="0">
                <a:solidFill>
                  <a:srgbClr val="000000"/>
                </a:solidFill>
                <a:latin typeface="Arial" panose="020B0604020202020204" pitchFamily="34" charset="0"/>
                <a:cs typeface="Arial" panose="020B0604020202020204" pitchFamily="34" charset="0"/>
              </a:rPr>
              <a:t>The framework includes essentials for the smallest projects through to the complex mission critical and Government Major Projects Portfolio (GMPP) projects. </a:t>
            </a:r>
            <a:br>
              <a:rPr lang="en-GB" sz="1400" i="0" u="none" strike="noStrike" baseline="0" dirty="0">
                <a:solidFill>
                  <a:srgbClr val="000000"/>
                </a:solidFill>
                <a:latin typeface="Arial" panose="020B0604020202020204" pitchFamily="34" charset="0"/>
                <a:cs typeface="Arial" panose="020B0604020202020204" pitchFamily="34" charset="0"/>
              </a:rPr>
            </a:br>
            <a:endParaRPr lang="en-GB" sz="1400" i="0" u="none" strike="noStrike" baseline="0" dirty="0">
              <a:solidFill>
                <a:srgbClr val="000000"/>
              </a:solidFill>
              <a:latin typeface="Arial" panose="020B0604020202020204" pitchFamily="34" charset="0"/>
              <a:cs typeface="Arial" panose="020B0604020202020204" pitchFamily="34" charset="0"/>
            </a:endParaRPr>
          </a:p>
          <a:p>
            <a:pPr marL="342900" indent="-342900">
              <a:lnSpc>
                <a:spcPct val="100000"/>
              </a:lnSpc>
              <a:buFont typeface="Arial" panose="020B0604020202020204" pitchFamily="34" charset="0"/>
              <a:buChar char="•"/>
            </a:pPr>
            <a:r>
              <a:rPr lang="en-GB" sz="1400" dirty="0">
                <a:latin typeface="Arial" panose="020B0604020202020204" pitchFamily="34" charset="0"/>
                <a:cs typeface="Arial" panose="020B0604020202020204" pitchFamily="34" charset="0"/>
              </a:rPr>
              <a:t>In these slides, we show the Secure by Design activities mapped to the Capability Delivery Framework across 3 distinct delivery types:</a:t>
            </a:r>
          </a:p>
          <a:p>
            <a:pPr marL="914400" lvl="1" indent="-342900">
              <a:lnSpc>
                <a:spcPct val="100000"/>
              </a:lnSpc>
            </a:pPr>
            <a:r>
              <a:rPr lang="en-GB" sz="1400" dirty="0">
                <a:latin typeface="Arial" panose="020B0604020202020204" pitchFamily="34" charset="0"/>
                <a:cs typeface="Arial" panose="020B0604020202020204" pitchFamily="34" charset="0"/>
              </a:rPr>
              <a:t>programme</a:t>
            </a:r>
          </a:p>
          <a:p>
            <a:pPr marL="914400" lvl="1" indent="-342900">
              <a:lnSpc>
                <a:spcPct val="100000"/>
              </a:lnSpc>
            </a:pPr>
            <a:r>
              <a:rPr lang="en-GB" sz="1400" dirty="0">
                <a:latin typeface="Arial" panose="020B0604020202020204" pitchFamily="34" charset="0"/>
                <a:cs typeface="Arial" panose="020B0604020202020204" pitchFamily="34" charset="0"/>
              </a:rPr>
              <a:t>waterfall projects</a:t>
            </a:r>
          </a:p>
          <a:p>
            <a:pPr marL="914400" lvl="1" indent="-342900">
              <a:lnSpc>
                <a:spcPct val="100000"/>
              </a:lnSpc>
            </a:pPr>
            <a:r>
              <a:rPr lang="en-GB" sz="1400" dirty="0">
                <a:latin typeface="Arial" panose="020B0604020202020204" pitchFamily="34" charset="0"/>
                <a:cs typeface="Arial" panose="020B0604020202020204" pitchFamily="34" charset="0"/>
              </a:rPr>
              <a:t>agile projects</a:t>
            </a:r>
            <a:br>
              <a:rPr lang="en-GB" sz="1400" dirty="0">
                <a:latin typeface="Arial" panose="020B0604020202020204" pitchFamily="34" charset="0"/>
                <a:cs typeface="Arial" panose="020B0604020202020204" pitchFamily="34" charset="0"/>
              </a:rPr>
            </a:br>
            <a:endParaRPr lang="en-GB" sz="1400" dirty="0">
              <a:latin typeface="Arial" panose="020B0604020202020204" pitchFamily="34" charset="0"/>
              <a:cs typeface="Arial" panose="020B0604020202020204" pitchFamily="34" charset="0"/>
            </a:endParaRPr>
          </a:p>
          <a:p>
            <a:pPr marL="342900" indent="-342900">
              <a:lnSpc>
                <a:spcPct val="100000"/>
              </a:lnSpc>
              <a:buFont typeface="Arial" panose="020B0604020202020204" pitchFamily="34" charset="0"/>
              <a:buChar char="•"/>
            </a:pPr>
            <a:r>
              <a:rPr lang="en-GB" sz="1400" b="0" i="0" u="none" strike="noStrike" dirty="0">
                <a:solidFill>
                  <a:srgbClr val="000000"/>
                </a:solidFill>
                <a:effectLst/>
                <a:latin typeface="Arial" panose="020B0604020202020204" pitchFamily="34" charset="0"/>
              </a:rPr>
              <a:t>This slide deck contains visualisations. The Secure by Design guidance </a:t>
            </a:r>
            <a:r>
              <a:rPr lang="en-GB" sz="1400" b="0" i="0" u="none" strike="noStrike" dirty="0">
                <a:solidFill>
                  <a:srgbClr val="000000"/>
                </a:solidFill>
                <a:effectLst/>
                <a:latin typeface="Arial" panose="020B0604020202020204" pitchFamily="34" charset="0"/>
                <a:hlinkClick r:id="rId5"/>
              </a:rPr>
              <a:t>How to integrate Secure by Design into the government gate review life cycle</a:t>
            </a:r>
            <a:r>
              <a:rPr lang="en-GB" sz="1400" b="0" i="0" u="none" strike="noStrike" dirty="0">
                <a:solidFill>
                  <a:srgbClr val="000000"/>
                </a:solidFill>
                <a:effectLst/>
                <a:latin typeface="Arial" panose="020B0604020202020204" pitchFamily="34" charset="0"/>
              </a:rPr>
              <a:t> provides a text alternative explaining how Secure by Design activities map to gates and decision points within the project delivery lifecycle.</a:t>
            </a:r>
            <a:endParaRPr lang="en-GB" sz="1400" dirty="0">
              <a:latin typeface="Arial" panose="020B0604020202020204" pitchFamily="34" charset="0"/>
              <a:cs typeface="Arial" panose="020B0604020202020204" pitchFamily="34" charset="0"/>
            </a:endParaRPr>
          </a:p>
        </p:txBody>
      </p:sp>
      <p:sp>
        <p:nvSpPr>
          <p:cNvPr id="3" name="Freeform 3">
            <a:extLst>
              <a:ext uri="{C183D7F6-B498-43B3-948B-1728B52AA6E4}">
                <adec:decorative xmlns:adec="http://schemas.microsoft.com/office/drawing/2017/decorative" val="1"/>
              </a:ext>
            </a:extLst>
          </p:cNvPr>
          <p:cNvSpPr/>
          <p:nvPr/>
        </p:nvSpPr>
        <p:spPr>
          <a:xfrm>
            <a:off x="0" y="0"/>
            <a:ext cx="12191999" cy="804861"/>
          </a:xfrm>
          <a:custGeom>
            <a:avLst/>
            <a:gdLst/>
            <a:ahLst/>
            <a:cxnLst/>
            <a:rect l="l" t="t" r="r" b="b"/>
            <a:pathLst>
              <a:path w="4816592" h="463294">
                <a:moveTo>
                  <a:pt x="0" y="0"/>
                </a:moveTo>
                <a:lnTo>
                  <a:pt x="4816592" y="0"/>
                </a:lnTo>
                <a:lnTo>
                  <a:pt x="4816592" y="463294"/>
                </a:lnTo>
                <a:lnTo>
                  <a:pt x="0" y="463294"/>
                </a:lnTo>
                <a:close/>
              </a:path>
            </a:pathLst>
          </a:custGeom>
          <a:solidFill>
            <a:srgbClr val="8F23B3"/>
          </a:solidFill>
        </p:spPr>
        <p:txBody>
          <a:bodyPr/>
          <a:lstStyle/>
          <a:p>
            <a:endParaRPr lang="en-GB"/>
          </a:p>
        </p:txBody>
      </p:sp>
      <p:sp>
        <p:nvSpPr>
          <p:cNvPr id="42" name="TextBox 11">
            <a:extLst>
              <a:ext uri="{FF2B5EF4-FFF2-40B4-BE49-F238E27FC236}">
                <a16:creationId xmlns:a16="http://schemas.microsoft.com/office/drawing/2014/main" id="{BE92EB5F-1FA4-8DEE-9D12-56069833337A}"/>
              </a:ext>
            </a:extLst>
          </p:cNvPr>
          <p:cNvSpPr txBox="1">
            <a:spLocks noGrp="1"/>
          </p:cNvSpPr>
          <p:nvPr>
            <p:ph type="title" idx="4294967295"/>
          </p:nvPr>
        </p:nvSpPr>
        <p:spPr>
          <a:xfrm>
            <a:off x="331268" y="92601"/>
            <a:ext cx="11525927" cy="61965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5120"/>
              </a:lnSpc>
              <a:spcBef>
                <a:spcPts val="0"/>
              </a:spcBef>
              <a:spcAft>
                <a:spcPts val="0"/>
              </a:spcAft>
              <a:buClrTx/>
              <a:buSzTx/>
              <a:buFontTx/>
              <a:buNone/>
              <a:tabLst/>
              <a:defRPr/>
            </a:pPr>
            <a:r>
              <a:rPr kumimoji="0" lang="en-US" sz="3350" b="1" i="0" u="none" strike="noStrike" kern="1200" cap="none" spc="0" normalizeH="0" baseline="0" noProof="0" dirty="0">
                <a:ln>
                  <a:noFill/>
                </a:ln>
                <a:solidFill>
                  <a:srgbClr val="FFFFFF"/>
                </a:solidFill>
                <a:effectLst/>
                <a:uLnTx/>
                <a:uFillTx/>
                <a:latin typeface="Helvetica"/>
                <a:ea typeface="+mn-ea"/>
                <a:cs typeface="Arial"/>
              </a:rPr>
              <a:t>Introduction</a:t>
            </a:r>
          </a:p>
        </p:txBody>
      </p:sp>
    </p:spTree>
    <p:extLst>
      <p:ext uri="{BB962C8B-B14F-4D97-AF65-F5344CB8AC3E}">
        <p14:creationId xmlns:p14="http://schemas.microsoft.com/office/powerpoint/2010/main" val="13618608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visual of the agile delivery process from the Government Functional Standard: Project Delivery. It shows the alignment of business cases, gates, project stages, assurance reviews, GDS service assessments, development environments and live environments.">
            <a:extLst>
              <a:ext uri="{FF2B5EF4-FFF2-40B4-BE49-F238E27FC236}">
                <a16:creationId xmlns:a16="http://schemas.microsoft.com/office/drawing/2014/main" id="{B6F486CF-EDFC-A4B8-CD8E-2E9A89525DE8}"/>
              </a:ext>
            </a:extLst>
          </p:cNvPr>
          <p:cNvPicPr>
            <a:picLocks noChangeAspect="1"/>
          </p:cNvPicPr>
          <p:nvPr/>
        </p:nvPicPr>
        <p:blipFill>
          <a:blip r:embed="rId3"/>
          <a:stretch>
            <a:fillRect/>
          </a:stretch>
        </p:blipFill>
        <p:spPr>
          <a:xfrm>
            <a:off x="6027019" y="3459611"/>
            <a:ext cx="5704850" cy="3385501"/>
          </a:xfrm>
          <a:prstGeom prst="rect">
            <a:avLst/>
          </a:prstGeom>
          <a:ln>
            <a:solidFill>
              <a:schemeClr val="tx1">
                <a:lumMod val="50000"/>
                <a:lumOff val="50000"/>
              </a:schemeClr>
            </a:solidFill>
          </a:ln>
        </p:spPr>
      </p:pic>
      <p:pic>
        <p:nvPicPr>
          <p:cNvPr id="5" name="Picture 4" descr="A visual of the waterfall delivery process from the Government Functional Standard: Project Delivery. It shows the alignment of HM Treasury business cases, gates, project stages and assurance reviews.">
            <a:extLst>
              <a:ext uri="{FF2B5EF4-FFF2-40B4-BE49-F238E27FC236}">
                <a16:creationId xmlns:a16="http://schemas.microsoft.com/office/drawing/2014/main" id="{3747D7D7-0109-1AE7-CB05-82ADADA4E947}"/>
              </a:ext>
            </a:extLst>
          </p:cNvPr>
          <p:cNvPicPr>
            <a:picLocks noChangeAspect="1"/>
          </p:cNvPicPr>
          <p:nvPr/>
        </p:nvPicPr>
        <p:blipFill>
          <a:blip r:embed="rId4"/>
          <a:stretch>
            <a:fillRect/>
          </a:stretch>
        </p:blipFill>
        <p:spPr>
          <a:xfrm>
            <a:off x="190232" y="3459611"/>
            <a:ext cx="5704850" cy="2598248"/>
          </a:xfrm>
          <a:prstGeom prst="rect">
            <a:avLst/>
          </a:prstGeom>
          <a:ln>
            <a:solidFill>
              <a:schemeClr val="tx1">
                <a:lumMod val="50000"/>
                <a:lumOff val="50000"/>
              </a:schemeClr>
            </a:solidFill>
          </a:ln>
        </p:spPr>
      </p:pic>
      <p:sp>
        <p:nvSpPr>
          <p:cNvPr id="9" name="TextBox 8" descr="A visual from the Government Functional Standard: Project Delivery. It shows how, in the waterfall process, HM Treasury business cases, gates, project stages and assurance reviews all align.">
            <a:extLst>
              <a:ext uri="{FF2B5EF4-FFF2-40B4-BE49-F238E27FC236}">
                <a16:creationId xmlns:a16="http://schemas.microsoft.com/office/drawing/2014/main" id="{BEF27D0B-4202-4D8C-9207-87B307BCD882}"/>
              </a:ext>
            </a:extLst>
          </p:cNvPr>
          <p:cNvSpPr txBox="1"/>
          <p:nvPr/>
        </p:nvSpPr>
        <p:spPr>
          <a:xfrm>
            <a:off x="190232" y="1015628"/>
            <a:ext cx="5704850" cy="2031325"/>
          </a:xfrm>
          <a:prstGeom prst="rect">
            <a:avLst/>
          </a:prstGeom>
          <a:noFill/>
        </p:spPr>
        <p:txBody>
          <a:bodyPr wrap="square">
            <a:spAutoFit/>
          </a:bodyPr>
          <a:lstStyle/>
          <a:p>
            <a:pPr rtl="0"/>
            <a:r>
              <a:rPr lang="en-GB" sz="1400" b="0" i="0" u="none" strike="noStrike" dirty="0">
                <a:solidFill>
                  <a:srgbClr val="000000"/>
                </a:solidFill>
                <a:effectLst/>
                <a:latin typeface="Arial" panose="020B0604020202020204" pitchFamily="34" charset="0"/>
              </a:rPr>
              <a:t>The </a:t>
            </a:r>
            <a:r>
              <a:rPr lang="en-GB" sz="1400" b="0" i="0" u="sng" strike="noStrike" dirty="0">
                <a:solidFill>
                  <a:srgbClr val="0000FF"/>
                </a:solidFill>
                <a:effectLst/>
                <a:latin typeface="Arial" panose="020B0604020202020204" pitchFamily="34" charset="0"/>
                <a:hlinkClick r:id="rId5"/>
              </a:rPr>
              <a:t>Government Functional Standard: Project Delivery</a:t>
            </a:r>
            <a:r>
              <a:rPr lang="en-GB" sz="1400" b="0" i="0" u="none" strike="noStrike" dirty="0">
                <a:solidFill>
                  <a:srgbClr val="000000"/>
                </a:solidFill>
                <a:effectLst/>
                <a:latin typeface="Arial" panose="020B0604020202020204" pitchFamily="34" charset="0"/>
              </a:rPr>
              <a:t> defines waterfall and agile project life cycles, that are implemented in the Home Office Project Delivery Framework.</a:t>
            </a:r>
            <a:endParaRPr lang="en-GB" sz="1400" b="0" dirty="0">
              <a:effectLst/>
            </a:endParaRPr>
          </a:p>
          <a:p>
            <a:pPr rtl="0"/>
            <a:br>
              <a:rPr lang="en-GB" sz="1400" b="0" dirty="0">
                <a:effectLst/>
              </a:rPr>
            </a:br>
            <a:r>
              <a:rPr lang="en-GB" sz="1400" b="0" i="0" u="none" strike="noStrike" dirty="0">
                <a:solidFill>
                  <a:srgbClr val="000000"/>
                </a:solidFill>
                <a:effectLst/>
                <a:latin typeface="Arial" panose="020B0604020202020204" pitchFamily="34" charset="0"/>
              </a:rPr>
              <a:t>We can also deliver in a hybrid manner, depending on the needs of the organisation..</a:t>
            </a:r>
            <a:endParaRPr lang="en-GB" sz="1400" b="0" dirty="0">
              <a:effectLst/>
            </a:endParaRPr>
          </a:p>
          <a:p>
            <a:pPr rtl="0"/>
            <a:br>
              <a:rPr lang="en-GB" sz="1400" b="0" dirty="0">
                <a:effectLst/>
              </a:rPr>
            </a:br>
            <a:r>
              <a:rPr lang="en-GB" sz="1400" b="0" i="0" u="none" strike="noStrike" dirty="0">
                <a:solidFill>
                  <a:srgbClr val="000000"/>
                </a:solidFill>
                <a:effectLst/>
                <a:latin typeface="Arial" panose="020B0604020202020204" pitchFamily="34" charset="0"/>
              </a:rPr>
              <a:t>The important thing is that project stages are aligned to the business cases, which are referred to as gates or decision points.</a:t>
            </a:r>
            <a:endParaRPr lang="en-GB" sz="1400" b="0" i="0" u="none" strike="noStrike" baseline="0" dirty="0">
              <a:solidFill>
                <a:srgbClr val="000000"/>
              </a:solidFill>
              <a:latin typeface="Arial" panose="020B0604020202020204" pitchFamily="34" charset="0"/>
              <a:cs typeface="Arial" panose="020B0604020202020204" pitchFamily="34" charset="0"/>
            </a:endParaRPr>
          </a:p>
        </p:txBody>
      </p:sp>
      <p:sp>
        <p:nvSpPr>
          <p:cNvPr id="3" name="Freeform 3">
            <a:extLst>
              <a:ext uri="{C183D7F6-B498-43B3-948B-1728B52AA6E4}">
                <adec:decorative xmlns:adec="http://schemas.microsoft.com/office/drawing/2017/decorative" val="1"/>
              </a:ext>
            </a:extLst>
          </p:cNvPr>
          <p:cNvSpPr/>
          <p:nvPr/>
        </p:nvSpPr>
        <p:spPr>
          <a:xfrm>
            <a:off x="0" y="0"/>
            <a:ext cx="12191999" cy="804861"/>
          </a:xfrm>
          <a:custGeom>
            <a:avLst/>
            <a:gdLst/>
            <a:ahLst/>
            <a:cxnLst/>
            <a:rect l="l" t="t" r="r" b="b"/>
            <a:pathLst>
              <a:path w="4816592" h="463294">
                <a:moveTo>
                  <a:pt x="0" y="0"/>
                </a:moveTo>
                <a:lnTo>
                  <a:pt x="4816592" y="0"/>
                </a:lnTo>
                <a:lnTo>
                  <a:pt x="4816592" y="463294"/>
                </a:lnTo>
                <a:lnTo>
                  <a:pt x="0" y="463294"/>
                </a:lnTo>
                <a:close/>
              </a:path>
            </a:pathLst>
          </a:custGeom>
          <a:solidFill>
            <a:srgbClr val="8F23B3"/>
          </a:solidFill>
        </p:spPr>
        <p:txBody>
          <a:bodyPr/>
          <a:lstStyle/>
          <a:p>
            <a:endParaRPr lang="en-GB"/>
          </a:p>
        </p:txBody>
      </p:sp>
      <p:sp>
        <p:nvSpPr>
          <p:cNvPr id="42" name="TextBox 11">
            <a:extLst>
              <a:ext uri="{FF2B5EF4-FFF2-40B4-BE49-F238E27FC236}">
                <a16:creationId xmlns:a16="http://schemas.microsoft.com/office/drawing/2014/main" id="{BE92EB5F-1FA4-8DEE-9D12-56069833337A}"/>
              </a:ext>
            </a:extLst>
          </p:cNvPr>
          <p:cNvSpPr txBox="1">
            <a:spLocks noGrp="1"/>
          </p:cNvSpPr>
          <p:nvPr>
            <p:ph type="title" idx="4294967295"/>
          </p:nvPr>
        </p:nvSpPr>
        <p:spPr>
          <a:xfrm>
            <a:off x="331268" y="61917"/>
            <a:ext cx="11525927" cy="58823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5120"/>
              </a:lnSpc>
              <a:spcBef>
                <a:spcPts val="0"/>
              </a:spcBef>
              <a:spcAft>
                <a:spcPts val="0"/>
              </a:spcAft>
              <a:buClrTx/>
              <a:buSzTx/>
              <a:buFontTx/>
              <a:buNone/>
              <a:tabLst/>
              <a:defRPr/>
            </a:pPr>
            <a:r>
              <a:rPr kumimoji="0" lang="en-US" sz="335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Project life cycle</a:t>
            </a:r>
          </a:p>
        </p:txBody>
      </p:sp>
    </p:spTree>
    <p:extLst>
      <p:ext uri="{BB962C8B-B14F-4D97-AF65-F5344CB8AC3E}">
        <p14:creationId xmlns:p14="http://schemas.microsoft.com/office/powerpoint/2010/main" val="40413815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32" descr="A diagram comparing programme, waterfall and agile delivery methods. It shows how different decision points or business cases align with programme stages and assurance or, in the case of agile projects, internal GDS service assessments.">
            <a:extLst>
              <a:ext uri="{FF2B5EF4-FFF2-40B4-BE49-F238E27FC236}">
                <a16:creationId xmlns:a16="http://schemas.microsoft.com/office/drawing/2014/main" id="{9D2236BD-F526-9A82-940B-0A8CAB816857}"/>
              </a:ext>
            </a:extLst>
          </p:cNvPr>
          <p:cNvPicPr>
            <a:picLocks noChangeAspect="1"/>
          </p:cNvPicPr>
          <p:nvPr/>
        </p:nvPicPr>
        <p:blipFill>
          <a:blip r:embed="rId3"/>
          <a:stretch>
            <a:fillRect/>
          </a:stretch>
        </p:blipFill>
        <p:spPr>
          <a:xfrm>
            <a:off x="1109523" y="1553899"/>
            <a:ext cx="9348760" cy="5304101"/>
          </a:xfrm>
          <a:prstGeom prst="rect">
            <a:avLst/>
          </a:prstGeom>
          <a:ln>
            <a:solidFill>
              <a:schemeClr val="tx1">
                <a:lumMod val="50000"/>
                <a:lumOff val="50000"/>
              </a:schemeClr>
            </a:solidFill>
          </a:ln>
        </p:spPr>
      </p:pic>
      <p:sp>
        <p:nvSpPr>
          <p:cNvPr id="130" name="Content Placeholder 2">
            <a:extLst>
              <a:ext uri="{FF2B5EF4-FFF2-40B4-BE49-F238E27FC236}">
                <a16:creationId xmlns:a16="http://schemas.microsoft.com/office/drawing/2014/main" id="{78074E1E-D69D-E3D0-09AC-A3964FEDB84B}"/>
              </a:ext>
            </a:extLst>
          </p:cNvPr>
          <p:cNvSpPr txBox="1">
            <a:spLocks/>
          </p:cNvSpPr>
          <p:nvPr/>
        </p:nvSpPr>
        <p:spPr>
          <a:xfrm>
            <a:off x="154628" y="769171"/>
            <a:ext cx="11882743" cy="662258"/>
          </a:xfrm>
          <a:prstGeom prst="rect">
            <a:avLst/>
          </a:prstGeom>
        </p:spPr>
        <p:txBody>
          <a:bodyPr wrap="square" anchor="t">
            <a:noAutofit/>
          </a:bodyPr>
          <a:lstStyle>
            <a:lvl1pPr algn="l" rtl="0" eaLnBrk="1" fontAlgn="base" hangingPunct="1">
              <a:lnSpc>
                <a:spcPct val="90000"/>
              </a:lnSpc>
              <a:spcBef>
                <a:spcPts val="1000"/>
              </a:spcBef>
              <a:spcAft>
                <a:spcPct val="0"/>
              </a:spcAft>
              <a:buClr>
                <a:srgbClr val="82368C"/>
              </a:buClr>
              <a:buFont typeface="Wingdings" panose="05000000000000000000" pitchFamily="2" charset="2"/>
              <a:defRPr lang="en-US" sz="3600" kern="1200" dirty="0">
                <a:solidFill>
                  <a:schemeClr val="tx1"/>
                </a:solidFill>
                <a:latin typeface="Helvetica Neue"/>
                <a:ea typeface="+mn-ea"/>
                <a:cs typeface="Arial"/>
              </a:defRPr>
            </a:lvl1pPr>
            <a:lvl2pPr marL="571500" indent="-571500" algn="l" rtl="0" eaLnBrk="1" fontAlgn="base" hangingPunct="1">
              <a:lnSpc>
                <a:spcPct val="90000"/>
              </a:lnSpc>
              <a:spcBef>
                <a:spcPts val="1000"/>
              </a:spcBef>
              <a:spcAft>
                <a:spcPct val="0"/>
              </a:spcAft>
              <a:buClr>
                <a:schemeClr val="accent1"/>
              </a:buClr>
              <a:buFont typeface="Arial" panose="020B0604020202020204" pitchFamily="34" charset="0"/>
              <a:buChar char="•"/>
              <a:defRPr lang="en-US" sz="3600" kern="1200" dirty="0">
                <a:solidFill>
                  <a:schemeClr val="tx1"/>
                </a:solidFill>
                <a:latin typeface="Helvetica Neue"/>
                <a:ea typeface="+mn-ea"/>
                <a:cs typeface="Arial"/>
              </a:defRPr>
            </a:lvl2pPr>
            <a:lvl3pPr marL="1143000" indent="-571500" algn="l" rtl="0" eaLnBrk="1" fontAlgn="base" hangingPunct="1">
              <a:lnSpc>
                <a:spcPct val="90000"/>
              </a:lnSpc>
              <a:spcBef>
                <a:spcPts val="500"/>
              </a:spcBef>
              <a:spcAft>
                <a:spcPct val="0"/>
              </a:spcAft>
              <a:buClr>
                <a:schemeClr val="accent1"/>
              </a:buClr>
              <a:buFont typeface="Arial" panose="020B0604020202020204" pitchFamily="34" charset="0"/>
              <a:buChar char="•"/>
              <a:defRPr lang="en-US" sz="3600" kern="1200" dirty="0">
                <a:solidFill>
                  <a:schemeClr val="tx1"/>
                </a:solidFill>
                <a:latin typeface="Helvetica Neue"/>
                <a:ea typeface="+mn-ea"/>
                <a:cs typeface="Arial"/>
              </a:defRPr>
            </a:lvl3pPr>
            <a:lvl4pPr marL="1600200" indent="-438150" algn="l" rtl="0" eaLnBrk="1" fontAlgn="base" hangingPunct="1">
              <a:lnSpc>
                <a:spcPct val="90000"/>
              </a:lnSpc>
              <a:spcBef>
                <a:spcPts val="500"/>
              </a:spcBef>
              <a:spcAft>
                <a:spcPct val="0"/>
              </a:spcAft>
              <a:buClr>
                <a:schemeClr val="accent1"/>
              </a:buClr>
              <a:buFont typeface="Arial" panose="020B0604020202020204" pitchFamily="34" charset="0"/>
              <a:buChar char="•"/>
              <a:defRPr lang="en-US" sz="3200" kern="1200" dirty="0">
                <a:solidFill>
                  <a:schemeClr val="tx1"/>
                </a:solidFill>
                <a:latin typeface="Helvetica Neue"/>
                <a:ea typeface="+mn-ea"/>
                <a:cs typeface="Arial"/>
              </a:defRPr>
            </a:lvl4pPr>
            <a:lvl5pPr marL="2057400" indent="-438150" algn="l" rtl="0" eaLnBrk="1" fontAlgn="base" hangingPunct="1">
              <a:lnSpc>
                <a:spcPct val="90000"/>
              </a:lnSpc>
              <a:spcBef>
                <a:spcPts val="500"/>
              </a:spcBef>
              <a:spcAft>
                <a:spcPct val="0"/>
              </a:spcAft>
              <a:buClr>
                <a:schemeClr val="accent1"/>
              </a:buClr>
              <a:buFont typeface="Wingdings" panose="05000000000000000000" pitchFamily="2" charset="2"/>
              <a:buChar char="§"/>
              <a:defRPr lang="en-GB" sz="2800" kern="1200" dirty="0">
                <a:solidFill>
                  <a:schemeClr val="tx1"/>
                </a:solidFill>
                <a:latin typeface="Helvetica Neue"/>
                <a:ea typeface="+mn-ea"/>
                <a:cs typeface="Arial"/>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GB" sz="1400" b="0" i="0" u="none" strike="noStrike" baseline="0" dirty="0">
                <a:solidFill>
                  <a:srgbClr val="000000"/>
                </a:solidFill>
                <a:latin typeface="Arial" panose="020B0604020202020204" pitchFamily="34" charset="0"/>
                <a:cs typeface="Arial" panose="020B0604020202020204" pitchFamily="34" charset="0"/>
              </a:rPr>
              <a:t>The change life cycles are aligned to the </a:t>
            </a:r>
            <a:r>
              <a:rPr lang="en-GB" sz="1400" b="0" i="0" strike="noStrike" baseline="0" dirty="0">
                <a:solidFill>
                  <a:srgbClr val="000000"/>
                </a:solidFill>
                <a:latin typeface="Arial" panose="020B0604020202020204" pitchFamily="34" charset="0"/>
                <a:cs typeface="Arial" panose="020B0604020202020204" pitchFamily="34" charset="0"/>
                <a:hlinkClick r:id="rId4"/>
              </a:rPr>
              <a:t>Government Functional Project Delivery Standard</a:t>
            </a:r>
            <a:r>
              <a:rPr lang="en-GB" sz="1400" b="0" i="0" u="none" strike="noStrike" baseline="0" dirty="0">
                <a:solidFill>
                  <a:srgbClr val="000000"/>
                </a:solidFill>
                <a:latin typeface="Arial" panose="020B0604020202020204" pitchFamily="34" charset="0"/>
                <a:cs typeface="Arial" panose="020B0604020202020204" pitchFamily="34" charset="0"/>
              </a:rPr>
              <a:t> life cycle approved by the Home Office Portfolio and Investment Committee (PIC). The framework includes essentials for the smallest projects through to the complex mission critical and Government Major Projects Portfolio (GMPP) projects. </a:t>
            </a:r>
          </a:p>
        </p:txBody>
      </p:sp>
      <p:sp>
        <p:nvSpPr>
          <p:cNvPr id="10" name="Freeform 3">
            <a:extLst>
              <a:ext uri="{FF2B5EF4-FFF2-40B4-BE49-F238E27FC236}">
                <a16:creationId xmlns:a16="http://schemas.microsoft.com/office/drawing/2014/main" id="{5A6BADEC-DA9B-BFB8-14BD-7329E5CA2E7D}"/>
              </a:ext>
              <a:ext uri="{C183D7F6-B498-43B3-948B-1728B52AA6E4}">
                <adec:decorative xmlns:adec="http://schemas.microsoft.com/office/drawing/2017/decorative" val="1"/>
              </a:ext>
            </a:extLst>
          </p:cNvPr>
          <p:cNvSpPr/>
          <p:nvPr/>
        </p:nvSpPr>
        <p:spPr>
          <a:xfrm>
            <a:off x="0" y="-79235"/>
            <a:ext cx="12191999" cy="804861"/>
          </a:xfrm>
          <a:custGeom>
            <a:avLst/>
            <a:gdLst/>
            <a:ahLst/>
            <a:cxnLst/>
            <a:rect l="l" t="t" r="r" b="b"/>
            <a:pathLst>
              <a:path w="4816592" h="463294">
                <a:moveTo>
                  <a:pt x="0" y="0"/>
                </a:moveTo>
                <a:lnTo>
                  <a:pt x="4816592" y="0"/>
                </a:lnTo>
                <a:lnTo>
                  <a:pt x="4816592" y="463294"/>
                </a:lnTo>
                <a:lnTo>
                  <a:pt x="0" y="463294"/>
                </a:lnTo>
                <a:close/>
              </a:path>
            </a:pathLst>
          </a:custGeom>
          <a:solidFill>
            <a:srgbClr val="8F23B3"/>
          </a:solidFill>
        </p:spPr>
        <p:txBody>
          <a:bodyPr/>
          <a:lstStyle/>
          <a:p>
            <a:endParaRPr lang="en-GB"/>
          </a:p>
        </p:txBody>
      </p:sp>
      <p:sp>
        <p:nvSpPr>
          <p:cNvPr id="11" name="TextBox 11">
            <a:extLst>
              <a:ext uri="{FF2B5EF4-FFF2-40B4-BE49-F238E27FC236}">
                <a16:creationId xmlns:a16="http://schemas.microsoft.com/office/drawing/2014/main" id="{DE62D817-A7C9-A3E5-34F6-2043536559E0}"/>
              </a:ext>
            </a:extLst>
          </p:cNvPr>
          <p:cNvSpPr txBox="1">
            <a:spLocks noGrp="1"/>
          </p:cNvSpPr>
          <p:nvPr>
            <p:ph type="title" idx="4294967295"/>
          </p:nvPr>
        </p:nvSpPr>
        <p:spPr>
          <a:xfrm>
            <a:off x="333035" y="0"/>
            <a:ext cx="11525927" cy="58823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5120"/>
              </a:lnSpc>
              <a:spcBef>
                <a:spcPts val="0"/>
              </a:spcBef>
              <a:spcAft>
                <a:spcPts val="0"/>
              </a:spcAft>
              <a:buClrTx/>
              <a:buSzTx/>
              <a:buFontTx/>
              <a:buNone/>
              <a:tabLst/>
              <a:defRPr/>
            </a:pPr>
            <a:r>
              <a:rPr kumimoji="0" lang="en-US" sz="335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Capability Delivery Framework life cycles</a:t>
            </a:r>
          </a:p>
        </p:txBody>
      </p:sp>
    </p:spTree>
    <p:extLst>
      <p:ext uri="{BB962C8B-B14F-4D97-AF65-F5344CB8AC3E}">
        <p14:creationId xmlns:p14="http://schemas.microsoft.com/office/powerpoint/2010/main" val="12000904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descr="A diagram comparing programme, waterfall and agile delivery methods. It builds on slide 4’s diagram by superimposing discovery, alpha, private beta and public beta / live phases.">
            <a:extLst>
              <a:ext uri="{FF2B5EF4-FFF2-40B4-BE49-F238E27FC236}">
                <a16:creationId xmlns:a16="http://schemas.microsoft.com/office/drawing/2014/main" id="{E5F38C5C-F45C-6DD6-1729-F24312252471}"/>
              </a:ext>
            </a:extLst>
          </p:cNvPr>
          <p:cNvGrpSpPr/>
          <p:nvPr/>
        </p:nvGrpSpPr>
        <p:grpSpPr>
          <a:xfrm>
            <a:off x="331268" y="774142"/>
            <a:ext cx="10084802" cy="6042038"/>
            <a:chOff x="331268" y="774142"/>
            <a:chExt cx="10084802" cy="6042038"/>
          </a:xfrm>
        </p:grpSpPr>
        <p:pic>
          <p:nvPicPr>
            <p:cNvPr id="23" name="Picture 22" descr="A diagram showing how delivery ">
              <a:extLst>
                <a:ext uri="{FF2B5EF4-FFF2-40B4-BE49-F238E27FC236}">
                  <a16:creationId xmlns:a16="http://schemas.microsoft.com/office/drawing/2014/main" id="{BF4521BA-B786-07F0-8702-EDD8D1F52294}"/>
                </a:ext>
              </a:extLst>
            </p:cNvPr>
            <p:cNvPicPr>
              <a:picLocks noChangeAspect="1"/>
            </p:cNvPicPr>
            <p:nvPr/>
          </p:nvPicPr>
          <p:blipFill>
            <a:blip r:embed="rId3"/>
            <a:stretch>
              <a:fillRect/>
            </a:stretch>
          </p:blipFill>
          <p:spPr>
            <a:xfrm>
              <a:off x="331268" y="1446611"/>
              <a:ext cx="9543392" cy="5369569"/>
            </a:xfrm>
            <a:prstGeom prst="rect">
              <a:avLst/>
            </a:prstGeom>
          </p:spPr>
        </p:pic>
        <p:sp>
          <p:nvSpPr>
            <p:cNvPr id="7" name="Rectangle: Rounded Corners 15">
              <a:extLst>
                <a:ext uri="{FF2B5EF4-FFF2-40B4-BE49-F238E27FC236}">
                  <a16:creationId xmlns:a16="http://schemas.microsoft.com/office/drawing/2014/main" id="{477894D1-0DFC-6ACD-A1A8-6F6B956BE5EE}"/>
                </a:ext>
              </a:extLst>
            </p:cNvPr>
            <p:cNvSpPr/>
            <p:nvPr/>
          </p:nvSpPr>
          <p:spPr>
            <a:xfrm>
              <a:off x="6776284" y="1357225"/>
              <a:ext cx="3639786" cy="4896756"/>
            </a:xfrm>
            <a:prstGeom prst="roundRect">
              <a:avLst/>
            </a:prstGeom>
            <a:noFill/>
            <a:ln w="28575">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Rounded Corners 16">
              <a:extLst>
                <a:ext uri="{FF2B5EF4-FFF2-40B4-BE49-F238E27FC236}">
                  <a16:creationId xmlns:a16="http://schemas.microsoft.com/office/drawing/2014/main" id="{20AC7E34-82E7-738C-032D-95B0D6221CC9}"/>
                </a:ext>
              </a:extLst>
            </p:cNvPr>
            <p:cNvSpPr/>
            <p:nvPr/>
          </p:nvSpPr>
          <p:spPr>
            <a:xfrm>
              <a:off x="7253761" y="1002118"/>
              <a:ext cx="2684832" cy="269561"/>
            </a:xfrm>
            <a:prstGeom prst="round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Public beta / live</a:t>
              </a:r>
            </a:p>
          </p:txBody>
        </p:sp>
        <p:sp>
          <p:nvSpPr>
            <p:cNvPr id="5" name="Rectangle: Rounded Corners 3">
              <a:extLst>
                <a:ext uri="{FF2B5EF4-FFF2-40B4-BE49-F238E27FC236}">
                  <a16:creationId xmlns:a16="http://schemas.microsoft.com/office/drawing/2014/main" id="{7C36FB88-C68F-5272-F878-B1D592DCB609}"/>
                </a:ext>
              </a:extLst>
            </p:cNvPr>
            <p:cNvSpPr/>
            <p:nvPr/>
          </p:nvSpPr>
          <p:spPr>
            <a:xfrm>
              <a:off x="5781675" y="1377074"/>
              <a:ext cx="994610" cy="4896756"/>
            </a:xfrm>
            <a:prstGeom prst="roundRect">
              <a:avLst/>
            </a:prstGeom>
            <a:noFill/>
            <a:ln w="28575">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Rounded Corners 11">
              <a:extLst>
                <a:ext uri="{FF2B5EF4-FFF2-40B4-BE49-F238E27FC236}">
                  <a16:creationId xmlns:a16="http://schemas.microsoft.com/office/drawing/2014/main" id="{E9CD5B54-CBDC-65D3-9CBF-11B0A7C697CD}"/>
                </a:ext>
              </a:extLst>
            </p:cNvPr>
            <p:cNvSpPr/>
            <p:nvPr/>
          </p:nvSpPr>
          <p:spPr>
            <a:xfrm>
              <a:off x="5781674" y="774142"/>
              <a:ext cx="994610" cy="550236"/>
            </a:xfrm>
            <a:prstGeom prst="round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Private beta</a:t>
              </a:r>
            </a:p>
          </p:txBody>
        </p:sp>
        <p:sp>
          <p:nvSpPr>
            <p:cNvPr id="25" name="Rectangle: Rounded Corners 3">
              <a:extLst>
                <a:ext uri="{FF2B5EF4-FFF2-40B4-BE49-F238E27FC236}">
                  <a16:creationId xmlns:a16="http://schemas.microsoft.com/office/drawing/2014/main" id="{FEECAB67-9805-BCBF-0B14-EBBDBB05D2B8}"/>
                </a:ext>
              </a:extLst>
            </p:cNvPr>
            <p:cNvSpPr/>
            <p:nvPr/>
          </p:nvSpPr>
          <p:spPr>
            <a:xfrm>
              <a:off x="3809999" y="1377074"/>
              <a:ext cx="1971675" cy="4896756"/>
            </a:xfrm>
            <a:prstGeom prst="roundRect">
              <a:avLst/>
            </a:prstGeom>
            <a:noFill/>
            <a:ln w="28575">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Rounded Corners 6">
              <a:extLst>
                <a:ext uri="{FF2B5EF4-FFF2-40B4-BE49-F238E27FC236}">
                  <a16:creationId xmlns:a16="http://schemas.microsoft.com/office/drawing/2014/main" id="{67AC8505-BE65-217E-5226-1B3D0CC6A058}"/>
                </a:ext>
              </a:extLst>
            </p:cNvPr>
            <p:cNvSpPr/>
            <p:nvPr/>
          </p:nvSpPr>
          <p:spPr>
            <a:xfrm>
              <a:off x="4013087" y="1006820"/>
              <a:ext cx="1548077" cy="269561"/>
            </a:xfrm>
            <a:prstGeom prst="round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Alpha</a:t>
              </a:r>
            </a:p>
          </p:txBody>
        </p:sp>
        <p:sp>
          <p:nvSpPr>
            <p:cNvPr id="24" name="Rectangle: Rounded Corners 1">
              <a:extLst>
                <a:ext uri="{FF2B5EF4-FFF2-40B4-BE49-F238E27FC236}">
                  <a16:creationId xmlns:a16="http://schemas.microsoft.com/office/drawing/2014/main" id="{79460870-0B6F-8E41-1262-A5115FB3B143}"/>
                </a:ext>
              </a:extLst>
            </p:cNvPr>
            <p:cNvSpPr/>
            <p:nvPr/>
          </p:nvSpPr>
          <p:spPr>
            <a:xfrm>
              <a:off x="1749990" y="1384168"/>
              <a:ext cx="2060010" cy="4896756"/>
            </a:xfrm>
            <a:prstGeom prst="roundRect">
              <a:avLst/>
            </a:prstGeom>
            <a:noFill/>
            <a:ln w="28575">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Rounded Corners 5">
              <a:extLst>
                <a:ext uri="{FF2B5EF4-FFF2-40B4-BE49-F238E27FC236}">
                  <a16:creationId xmlns:a16="http://schemas.microsoft.com/office/drawing/2014/main" id="{6D717A38-F6FC-8CAE-8137-F6493805F88B}"/>
                </a:ext>
              </a:extLst>
            </p:cNvPr>
            <p:cNvSpPr/>
            <p:nvPr/>
          </p:nvSpPr>
          <p:spPr>
            <a:xfrm>
              <a:off x="1907241" y="1010449"/>
              <a:ext cx="1499700" cy="269561"/>
            </a:xfrm>
            <a:prstGeom prst="round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Discovery</a:t>
              </a:r>
            </a:p>
          </p:txBody>
        </p:sp>
      </p:grpSp>
      <p:sp>
        <p:nvSpPr>
          <p:cNvPr id="3" name="Freeform 3">
            <a:extLst>
              <a:ext uri="{C183D7F6-B498-43B3-948B-1728B52AA6E4}">
                <adec:decorative xmlns:adec="http://schemas.microsoft.com/office/drawing/2017/decorative" val="1"/>
              </a:ext>
            </a:extLst>
          </p:cNvPr>
          <p:cNvSpPr/>
          <p:nvPr/>
        </p:nvSpPr>
        <p:spPr>
          <a:xfrm>
            <a:off x="0" y="-59138"/>
            <a:ext cx="12192000" cy="804861"/>
          </a:xfrm>
          <a:custGeom>
            <a:avLst/>
            <a:gdLst/>
            <a:ahLst/>
            <a:cxnLst/>
            <a:rect l="l" t="t" r="r" b="b"/>
            <a:pathLst>
              <a:path w="4816592" h="463294">
                <a:moveTo>
                  <a:pt x="0" y="0"/>
                </a:moveTo>
                <a:lnTo>
                  <a:pt x="4816592" y="0"/>
                </a:lnTo>
                <a:lnTo>
                  <a:pt x="4816592" y="463294"/>
                </a:lnTo>
                <a:lnTo>
                  <a:pt x="0" y="463294"/>
                </a:lnTo>
                <a:close/>
              </a:path>
            </a:pathLst>
          </a:custGeom>
          <a:solidFill>
            <a:srgbClr val="8F23B3"/>
          </a:solidFill>
        </p:spPr>
        <p:txBody>
          <a:bodyPr/>
          <a:lstStyle/>
          <a:p>
            <a:endParaRPr lang="en-GB"/>
          </a:p>
        </p:txBody>
      </p:sp>
      <p:sp>
        <p:nvSpPr>
          <p:cNvPr id="11" name="TextBox 11">
            <a:extLst>
              <a:ext uri="{FF2B5EF4-FFF2-40B4-BE49-F238E27FC236}">
                <a16:creationId xmlns:a16="http://schemas.microsoft.com/office/drawing/2014/main" id="{DE62D817-A7C9-A3E5-34F6-2043536559E0}"/>
              </a:ext>
            </a:extLst>
          </p:cNvPr>
          <p:cNvSpPr txBox="1">
            <a:spLocks noGrp="1"/>
          </p:cNvSpPr>
          <p:nvPr>
            <p:ph type="title" idx="4294967295"/>
          </p:nvPr>
        </p:nvSpPr>
        <p:spPr>
          <a:xfrm>
            <a:off x="333036" y="-5290"/>
            <a:ext cx="11525927" cy="56932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512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Delivery life cycles (4 phases)</a:t>
            </a:r>
          </a:p>
        </p:txBody>
      </p:sp>
    </p:spTree>
    <p:extLst>
      <p:ext uri="{BB962C8B-B14F-4D97-AF65-F5344CB8AC3E}">
        <p14:creationId xmlns:p14="http://schemas.microsoft.com/office/powerpoint/2010/main" val="30827995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diagram showing at what delivery phase each Secure by Design activity should happen.">
            <a:extLst>
              <a:ext uri="{FF2B5EF4-FFF2-40B4-BE49-F238E27FC236}">
                <a16:creationId xmlns:a16="http://schemas.microsoft.com/office/drawing/2014/main" id="{D0541E8B-9496-C5AF-A416-61219E1C9F64}"/>
              </a:ext>
            </a:extLst>
          </p:cNvPr>
          <p:cNvPicPr>
            <a:picLocks noChangeAspect="1"/>
          </p:cNvPicPr>
          <p:nvPr/>
        </p:nvPicPr>
        <p:blipFill>
          <a:blip r:embed="rId3"/>
          <a:stretch>
            <a:fillRect/>
          </a:stretch>
        </p:blipFill>
        <p:spPr>
          <a:xfrm>
            <a:off x="0" y="1494845"/>
            <a:ext cx="12191999" cy="5363155"/>
          </a:xfrm>
          <a:prstGeom prst="rect">
            <a:avLst/>
          </a:prstGeom>
        </p:spPr>
      </p:pic>
      <p:sp>
        <p:nvSpPr>
          <p:cNvPr id="130" name="Content Placeholder 2">
            <a:extLst>
              <a:ext uri="{FF2B5EF4-FFF2-40B4-BE49-F238E27FC236}">
                <a16:creationId xmlns:a16="http://schemas.microsoft.com/office/drawing/2014/main" id="{78074E1E-D69D-E3D0-09AC-A3964FEDB84B}"/>
              </a:ext>
            </a:extLst>
          </p:cNvPr>
          <p:cNvSpPr txBox="1">
            <a:spLocks/>
          </p:cNvSpPr>
          <p:nvPr/>
        </p:nvSpPr>
        <p:spPr>
          <a:xfrm>
            <a:off x="154628" y="769171"/>
            <a:ext cx="11882743" cy="725674"/>
          </a:xfrm>
          <a:prstGeom prst="rect">
            <a:avLst/>
          </a:prstGeom>
        </p:spPr>
        <p:txBody>
          <a:bodyPr wrap="square" anchor="t">
            <a:noAutofit/>
          </a:bodyPr>
          <a:lstStyle>
            <a:lvl1pPr algn="l" rtl="0" eaLnBrk="1" fontAlgn="base" hangingPunct="1">
              <a:lnSpc>
                <a:spcPct val="90000"/>
              </a:lnSpc>
              <a:spcBef>
                <a:spcPts val="1000"/>
              </a:spcBef>
              <a:spcAft>
                <a:spcPct val="0"/>
              </a:spcAft>
              <a:buClr>
                <a:srgbClr val="82368C"/>
              </a:buClr>
              <a:buFont typeface="Wingdings" panose="05000000000000000000" pitchFamily="2" charset="2"/>
              <a:defRPr lang="en-US" sz="3600" kern="1200" dirty="0">
                <a:solidFill>
                  <a:schemeClr val="tx1"/>
                </a:solidFill>
                <a:latin typeface="Helvetica Neue"/>
                <a:ea typeface="+mn-ea"/>
                <a:cs typeface="Arial"/>
              </a:defRPr>
            </a:lvl1pPr>
            <a:lvl2pPr marL="571500" indent="-571500" algn="l" rtl="0" eaLnBrk="1" fontAlgn="base" hangingPunct="1">
              <a:lnSpc>
                <a:spcPct val="90000"/>
              </a:lnSpc>
              <a:spcBef>
                <a:spcPts val="1000"/>
              </a:spcBef>
              <a:spcAft>
                <a:spcPct val="0"/>
              </a:spcAft>
              <a:buClr>
                <a:schemeClr val="accent1"/>
              </a:buClr>
              <a:buFont typeface="Arial" panose="020B0604020202020204" pitchFamily="34" charset="0"/>
              <a:buChar char="•"/>
              <a:defRPr lang="en-US" sz="3600" kern="1200" dirty="0">
                <a:solidFill>
                  <a:schemeClr val="tx1"/>
                </a:solidFill>
                <a:latin typeface="Helvetica Neue"/>
                <a:ea typeface="+mn-ea"/>
                <a:cs typeface="Arial"/>
              </a:defRPr>
            </a:lvl2pPr>
            <a:lvl3pPr marL="1143000" indent="-571500" algn="l" rtl="0" eaLnBrk="1" fontAlgn="base" hangingPunct="1">
              <a:lnSpc>
                <a:spcPct val="90000"/>
              </a:lnSpc>
              <a:spcBef>
                <a:spcPts val="500"/>
              </a:spcBef>
              <a:spcAft>
                <a:spcPct val="0"/>
              </a:spcAft>
              <a:buClr>
                <a:schemeClr val="accent1"/>
              </a:buClr>
              <a:buFont typeface="Arial" panose="020B0604020202020204" pitchFamily="34" charset="0"/>
              <a:buChar char="•"/>
              <a:defRPr lang="en-US" sz="3600" kern="1200" dirty="0">
                <a:solidFill>
                  <a:schemeClr val="tx1"/>
                </a:solidFill>
                <a:latin typeface="Helvetica Neue"/>
                <a:ea typeface="+mn-ea"/>
                <a:cs typeface="Arial"/>
              </a:defRPr>
            </a:lvl3pPr>
            <a:lvl4pPr marL="1600200" indent="-438150" algn="l" rtl="0" eaLnBrk="1" fontAlgn="base" hangingPunct="1">
              <a:lnSpc>
                <a:spcPct val="90000"/>
              </a:lnSpc>
              <a:spcBef>
                <a:spcPts val="500"/>
              </a:spcBef>
              <a:spcAft>
                <a:spcPct val="0"/>
              </a:spcAft>
              <a:buClr>
                <a:schemeClr val="accent1"/>
              </a:buClr>
              <a:buFont typeface="Arial" panose="020B0604020202020204" pitchFamily="34" charset="0"/>
              <a:buChar char="•"/>
              <a:defRPr lang="en-US" sz="3200" kern="1200" dirty="0">
                <a:solidFill>
                  <a:schemeClr val="tx1"/>
                </a:solidFill>
                <a:latin typeface="Helvetica Neue"/>
                <a:ea typeface="+mn-ea"/>
                <a:cs typeface="Arial"/>
              </a:defRPr>
            </a:lvl4pPr>
            <a:lvl5pPr marL="2057400" indent="-438150" algn="l" rtl="0" eaLnBrk="1" fontAlgn="base" hangingPunct="1">
              <a:lnSpc>
                <a:spcPct val="90000"/>
              </a:lnSpc>
              <a:spcBef>
                <a:spcPts val="500"/>
              </a:spcBef>
              <a:spcAft>
                <a:spcPct val="0"/>
              </a:spcAft>
              <a:buClr>
                <a:schemeClr val="accent1"/>
              </a:buClr>
              <a:buFont typeface="Wingdings" panose="05000000000000000000" pitchFamily="2" charset="2"/>
              <a:buChar char="§"/>
              <a:defRPr lang="en-GB" sz="2800" kern="1200" dirty="0">
                <a:solidFill>
                  <a:schemeClr val="tx1"/>
                </a:solidFill>
                <a:latin typeface="Helvetica Neue"/>
                <a:ea typeface="+mn-ea"/>
                <a:cs typeface="Arial"/>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GB" sz="1400" dirty="0">
                <a:latin typeface="Arial" panose="020B0604020202020204" pitchFamily="34" charset="0"/>
                <a:cs typeface="Arial" panose="020B0604020202020204" pitchFamily="34" charset="0"/>
              </a:rPr>
              <a:t>This is a visualisation of the Secure by Design self assessment tracker (4-phase approach), which shows the activities that would be undertaken in each phase and in what order. Each of the Secure </a:t>
            </a:r>
            <a:r>
              <a:rPr lang="en-GB" sz="1400">
                <a:latin typeface="Arial" panose="020B0604020202020204" pitchFamily="34" charset="0"/>
                <a:cs typeface="Arial" panose="020B0604020202020204" pitchFamily="34" charset="0"/>
              </a:rPr>
              <a:t>by Design activities </a:t>
            </a:r>
            <a:r>
              <a:rPr lang="en-GB" sz="1400" dirty="0">
                <a:latin typeface="Arial" panose="020B0604020202020204" pitchFamily="34" charset="0"/>
                <a:cs typeface="Arial" panose="020B0604020202020204" pitchFamily="34" charset="0"/>
              </a:rPr>
              <a:t>would have a corresponding number of artefacts (documents/processes) that would be prevalent and related to that particular activity (these have been pre-mapped).</a:t>
            </a:r>
          </a:p>
        </p:txBody>
      </p:sp>
      <p:sp>
        <p:nvSpPr>
          <p:cNvPr id="3" name="Freeform 3">
            <a:extLst>
              <a:ext uri="{C183D7F6-B498-43B3-948B-1728B52AA6E4}">
                <adec:decorative xmlns:adec="http://schemas.microsoft.com/office/drawing/2017/decorative" val="1"/>
              </a:ext>
            </a:extLst>
          </p:cNvPr>
          <p:cNvSpPr/>
          <p:nvPr/>
        </p:nvSpPr>
        <p:spPr>
          <a:xfrm>
            <a:off x="0" y="-59138"/>
            <a:ext cx="12191999" cy="804861"/>
          </a:xfrm>
          <a:custGeom>
            <a:avLst/>
            <a:gdLst/>
            <a:ahLst/>
            <a:cxnLst/>
            <a:rect l="l" t="t" r="r" b="b"/>
            <a:pathLst>
              <a:path w="4816592" h="463294">
                <a:moveTo>
                  <a:pt x="0" y="0"/>
                </a:moveTo>
                <a:lnTo>
                  <a:pt x="4816592" y="0"/>
                </a:lnTo>
                <a:lnTo>
                  <a:pt x="4816592" y="463294"/>
                </a:lnTo>
                <a:lnTo>
                  <a:pt x="0" y="463294"/>
                </a:lnTo>
                <a:close/>
              </a:path>
            </a:pathLst>
          </a:custGeom>
          <a:solidFill>
            <a:srgbClr val="8F23B3"/>
          </a:solidFill>
        </p:spPr>
        <p:txBody>
          <a:bodyPr/>
          <a:lstStyle/>
          <a:p>
            <a:endParaRPr lang="en-GB"/>
          </a:p>
        </p:txBody>
      </p:sp>
      <p:sp>
        <p:nvSpPr>
          <p:cNvPr id="11" name="TextBox 11">
            <a:extLst>
              <a:ext uri="{FF2B5EF4-FFF2-40B4-BE49-F238E27FC236}">
                <a16:creationId xmlns:a16="http://schemas.microsoft.com/office/drawing/2014/main" id="{DE62D817-A7C9-A3E5-34F6-2043536559E0}"/>
              </a:ext>
            </a:extLst>
          </p:cNvPr>
          <p:cNvSpPr txBox="1">
            <a:spLocks noGrp="1"/>
          </p:cNvSpPr>
          <p:nvPr>
            <p:ph type="title" idx="4294967295"/>
          </p:nvPr>
        </p:nvSpPr>
        <p:spPr>
          <a:xfrm>
            <a:off x="333035" y="0"/>
            <a:ext cx="11525927" cy="56932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512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Mapping Secure by Design to delivery life cycles (4 phases)</a:t>
            </a:r>
          </a:p>
        </p:txBody>
      </p:sp>
    </p:spTree>
    <p:extLst>
      <p:ext uri="{BB962C8B-B14F-4D97-AF65-F5344CB8AC3E}">
        <p14:creationId xmlns:p14="http://schemas.microsoft.com/office/powerpoint/2010/main" val="23875913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Pentagon 149">
            <a:extLst>
              <a:ext uri="{FF2B5EF4-FFF2-40B4-BE49-F238E27FC236}">
                <a16:creationId xmlns:a16="http://schemas.microsoft.com/office/drawing/2014/main" id="{93FC16AF-9F87-EA74-5CA3-04B08B92A53F}"/>
              </a:ext>
            </a:extLst>
          </p:cNvPr>
          <p:cNvSpPr>
            <a:spLocks/>
          </p:cNvSpPr>
          <p:nvPr/>
        </p:nvSpPr>
        <p:spPr bwMode="gray">
          <a:xfrm>
            <a:off x="8344918" y="4844592"/>
            <a:ext cx="3690344" cy="94464"/>
          </a:xfrm>
          <a:prstGeom prst="homePlate">
            <a:avLst>
              <a:gd name="adj" fmla="val 34200"/>
            </a:avLst>
          </a:prstGeom>
          <a:solidFill>
            <a:srgbClr val="D5FDA9"/>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21: Retiring service components securely</a:t>
            </a:r>
          </a:p>
        </p:txBody>
      </p:sp>
      <p:sp>
        <p:nvSpPr>
          <p:cNvPr id="56" name="Pentagon 149">
            <a:extLst>
              <a:ext uri="{FF2B5EF4-FFF2-40B4-BE49-F238E27FC236}">
                <a16:creationId xmlns:a16="http://schemas.microsoft.com/office/drawing/2014/main" id="{B68592B0-0A67-AA70-AE4F-CD58845C55CD}"/>
              </a:ext>
            </a:extLst>
          </p:cNvPr>
          <p:cNvSpPr>
            <a:spLocks/>
          </p:cNvSpPr>
          <p:nvPr/>
        </p:nvSpPr>
        <p:spPr bwMode="gray">
          <a:xfrm>
            <a:off x="8347023" y="4710411"/>
            <a:ext cx="3690348" cy="94464"/>
          </a:xfrm>
          <a:prstGeom prst="homePlate">
            <a:avLst>
              <a:gd name="adj" fmla="val 34200"/>
            </a:avLst>
          </a:prstGeom>
          <a:solidFill>
            <a:srgbClr val="D5FDA9"/>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20: Evaluating the security impact of changes</a:t>
            </a:r>
          </a:p>
        </p:txBody>
      </p:sp>
      <p:sp>
        <p:nvSpPr>
          <p:cNvPr id="59" name="Pentagon 149">
            <a:extLst>
              <a:ext uri="{FF2B5EF4-FFF2-40B4-BE49-F238E27FC236}">
                <a16:creationId xmlns:a16="http://schemas.microsoft.com/office/drawing/2014/main" id="{6F7013DF-0759-A094-5A87-C79BBD065F80}"/>
              </a:ext>
            </a:extLst>
          </p:cNvPr>
          <p:cNvSpPr>
            <a:spLocks/>
          </p:cNvSpPr>
          <p:nvPr/>
        </p:nvSpPr>
        <p:spPr bwMode="gray">
          <a:xfrm>
            <a:off x="8346463" y="4569611"/>
            <a:ext cx="3682944" cy="91809"/>
          </a:xfrm>
          <a:prstGeom prst="homePlate">
            <a:avLst>
              <a:gd name="adj" fmla="val 34200"/>
            </a:avLst>
          </a:prstGeom>
          <a:solidFill>
            <a:srgbClr val="EAAA00">
              <a:lumMod val="40000"/>
              <a:lumOff val="60000"/>
            </a:srgbClr>
          </a:solidFill>
          <a:ln w="12700" cap="flat" cmpd="sng" algn="ctr">
            <a:solidFill>
              <a:srgbClr val="00A3A1">
                <a:shade val="50000"/>
              </a:srgbClr>
            </a:solidFill>
            <a:prstDash val="sysDot"/>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19: Managing observability (i.e. CSOC)</a:t>
            </a:r>
          </a:p>
        </p:txBody>
      </p:sp>
      <p:sp>
        <p:nvSpPr>
          <p:cNvPr id="58" name="Pentagon 149">
            <a:extLst>
              <a:ext uri="{FF2B5EF4-FFF2-40B4-BE49-F238E27FC236}">
                <a16:creationId xmlns:a16="http://schemas.microsoft.com/office/drawing/2014/main" id="{10AE91F1-62CD-3D29-D479-53FEA12F4759}"/>
              </a:ext>
            </a:extLst>
          </p:cNvPr>
          <p:cNvSpPr>
            <a:spLocks/>
          </p:cNvSpPr>
          <p:nvPr/>
        </p:nvSpPr>
        <p:spPr bwMode="gray">
          <a:xfrm>
            <a:off x="8346678" y="4439802"/>
            <a:ext cx="3682942" cy="94464"/>
          </a:xfrm>
          <a:prstGeom prst="homePlate">
            <a:avLst>
              <a:gd name="adj" fmla="val 34200"/>
            </a:avLst>
          </a:prstGeom>
          <a:solidFill>
            <a:srgbClr val="EAAA00">
              <a:lumMod val="40000"/>
              <a:lumOff val="60000"/>
            </a:srgbClr>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18: Discovering vulnerabilities (i.e. CSOC)</a:t>
            </a:r>
          </a:p>
        </p:txBody>
      </p:sp>
      <p:grpSp>
        <p:nvGrpSpPr>
          <p:cNvPr id="3" name="Group 2">
            <a:extLst>
              <a:ext uri="{FF2B5EF4-FFF2-40B4-BE49-F238E27FC236}">
                <a16:creationId xmlns:a16="http://schemas.microsoft.com/office/drawing/2014/main" id="{AB2B9BD0-7830-F355-C574-D54C8A95E19F}"/>
              </a:ext>
            </a:extLst>
          </p:cNvPr>
          <p:cNvGrpSpPr/>
          <p:nvPr/>
        </p:nvGrpSpPr>
        <p:grpSpPr>
          <a:xfrm>
            <a:off x="8378368" y="4455580"/>
            <a:ext cx="251162" cy="181176"/>
            <a:chOff x="8378368" y="4455580"/>
            <a:chExt cx="251162" cy="181176"/>
          </a:xfrm>
        </p:grpSpPr>
        <p:sp>
          <p:nvSpPr>
            <p:cNvPr id="60" name="Arrow: Curved Left 59">
              <a:extLst>
                <a:ext uri="{FF2B5EF4-FFF2-40B4-BE49-F238E27FC236}">
                  <a16:creationId xmlns:a16="http://schemas.microsoft.com/office/drawing/2014/main" id="{BD1262E8-CA64-46AB-662A-7DC992CC51AB}"/>
                </a:ext>
              </a:extLst>
            </p:cNvPr>
            <p:cNvSpPr/>
            <p:nvPr/>
          </p:nvSpPr>
          <p:spPr>
            <a:xfrm>
              <a:off x="8497034" y="4460453"/>
              <a:ext cx="132496" cy="176303"/>
            </a:xfrm>
            <a:prstGeom prst="curvedLeftArrow">
              <a:avLst>
                <a:gd name="adj1" fmla="val 35161"/>
                <a:gd name="adj2" fmla="val 46863"/>
                <a:gd name="adj3" fmla="val 25000"/>
              </a:avLst>
            </a:prstGeom>
            <a:solidFill>
              <a:srgbClr val="6D2077"/>
            </a:solidFill>
            <a:ln w="12700" cap="flat" cmpd="sng" algn="ctr">
              <a:solidFill>
                <a:srgbClr val="F68D2E"/>
              </a:solidFill>
              <a:prstDash val="solid"/>
              <a:miter lim="800000"/>
            </a:ln>
            <a:effectLst/>
          </p:spPr>
          <p:txBody>
            <a:bodyPr lIns="54000" tIns="54000" rIns="54000" bIns="54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900" b="0" i="0" u="none" strike="noStrike" kern="0" cap="none" spc="0" normalizeH="0" baseline="0" noProof="0" err="1">
                <a:ln>
                  <a:noFill/>
                </a:ln>
                <a:solidFill>
                  <a:prstClr val="white"/>
                </a:solidFill>
                <a:effectLst/>
                <a:uLnTx/>
                <a:uFillTx/>
                <a:latin typeface="Arial"/>
                <a:ea typeface="+mn-ea"/>
                <a:cs typeface="+mn-cs"/>
              </a:endParaRPr>
            </a:p>
          </p:txBody>
        </p:sp>
        <p:sp>
          <p:nvSpPr>
            <p:cNvPr id="61" name="Arrow: Curved Left 60">
              <a:extLst>
                <a:ext uri="{FF2B5EF4-FFF2-40B4-BE49-F238E27FC236}">
                  <a16:creationId xmlns:a16="http://schemas.microsoft.com/office/drawing/2014/main" id="{447F00D6-CA67-2C3B-6739-1BFFA6505B25}"/>
                </a:ext>
              </a:extLst>
            </p:cNvPr>
            <p:cNvSpPr/>
            <p:nvPr/>
          </p:nvSpPr>
          <p:spPr>
            <a:xfrm flipH="1" flipV="1">
              <a:off x="8378368" y="4455580"/>
              <a:ext cx="132496" cy="176302"/>
            </a:xfrm>
            <a:prstGeom prst="curvedLeftArrow">
              <a:avLst>
                <a:gd name="adj1" fmla="val 35161"/>
                <a:gd name="adj2" fmla="val 46863"/>
                <a:gd name="adj3" fmla="val 25000"/>
              </a:avLst>
            </a:prstGeom>
            <a:solidFill>
              <a:srgbClr val="6D2077"/>
            </a:solidFill>
            <a:ln w="12700" cap="flat" cmpd="sng" algn="ctr">
              <a:solidFill>
                <a:srgbClr val="F68D2E"/>
              </a:solidFill>
              <a:prstDash val="solid"/>
              <a:miter lim="800000"/>
            </a:ln>
            <a:effectLst/>
          </p:spPr>
          <p:txBody>
            <a:bodyPr lIns="54000" tIns="54000" rIns="54000" bIns="54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900" b="0" i="0" u="none" strike="noStrike" kern="0" cap="none" spc="0" normalizeH="0" baseline="0" noProof="0" err="1">
                <a:ln>
                  <a:noFill/>
                </a:ln>
                <a:solidFill>
                  <a:prstClr val="white"/>
                </a:solidFill>
                <a:effectLst/>
                <a:uLnTx/>
                <a:uFillTx/>
                <a:latin typeface="Arial"/>
                <a:ea typeface="+mn-ea"/>
                <a:cs typeface="+mn-cs"/>
              </a:endParaRPr>
            </a:p>
          </p:txBody>
        </p:sp>
      </p:grpSp>
      <p:sp>
        <p:nvSpPr>
          <p:cNvPr id="55" name="Pentagon 149">
            <a:extLst>
              <a:ext uri="{FF2B5EF4-FFF2-40B4-BE49-F238E27FC236}">
                <a16:creationId xmlns:a16="http://schemas.microsoft.com/office/drawing/2014/main" id="{62F5BFCB-D34F-5460-98FB-2742510D8078}"/>
              </a:ext>
            </a:extLst>
          </p:cNvPr>
          <p:cNvSpPr>
            <a:spLocks/>
          </p:cNvSpPr>
          <p:nvPr/>
        </p:nvSpPr>
        <p:spPr bwMode="gray">
          <a:xfrm>
            <a:off x="8343005" y="4296111"/>
            <a:ext cx="3689720" cy="94464"/>
          </a:xfrm>
          <a:prstGeom prst="homePlate">
            <a:avLst>
              <a:gd name="adj" fmla="val 34200"/>
            </a:avLst>
          </a:prstGeom>
          <a:solidFill>
            <a:srgbClr val="00A3A1">
              <a:lumMod val="40000"/>
              <a:lumOff val="60000"/>
            </a:srgbClr>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16: Assessing the effectiveness of security controls</a:t>
            </a:r>
          </a:p>
        </p:txBody>
      </p:sp>
      <p:sp>
        <p:nvSpPr>
          <p:cNvPr id="54" name="Pentagon 149">
            <a:extLst>
              <a:ext uri="{FF2B5EF4-FFF2-40B4-BE49-F238E27FC236}">
                <a16:creationId xmlns:a16="http://schemas.microsoft.com/office/drawing/2014/main" id="{4DA4B584-CE31-1DCC-6136-16F4B09CF595}"/>
              </a:ext>
            </a:extLst>
          </p:cNvPr>
          <p:cNvSpPr>
            <a:spLocks/>
          </p:cNvSpPr>
          <p:nvPr/>
        </p:nvSpPr>
        <p:spPr bwMode="gray">
          <a:xfrm>
            <a:off x="8343005" y="4165072"/>
            <a:ext cx="3689718" cy="92123"/>
          </a:xfrm>
          <a:prstGeom prst="homePlate">
            <a:avLst>
              <a:gd name="adj" fmla="val 34200"/>
            </a:avLst>
          </a:prstGeom>
          <a:solidFill>
            <a:srgbClr val="00A3A1">
              <a:lumMod val="40000"/>
              <a:lumOff val="60000"/>
            </a:srgbClr>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15: Responding to and mitigating security risks</a:t>
            </a:r>
          </a:p>
        </p:txBody>
      </p:sp>
      <p:sp>
        <p:nvSpPr>
          <p:cNvPr id="4" name="Rectangle: Rounded Corners 3">
            <a:extLst>
              <a:ext uri="{FF2B5EF4-FFF2-40B4-BE49-F238E27FC236}">
                <a16:creationId xmlns:a16="http://schemas.microsoft.com/office/drawing/2014/main" id="{2346154A-9ED3-9DEB-325C-8804C1B9D26C}"/>
              </a:ext>
            </a:extLst>
          </p:cNvPr>
          <p:cNvSpPr/>
          <p:nvPr/>
        </p:nvSpPr>
        <p:spPr>
          <a:xfrm>
            <a:off x="8955604" y="1154518"/>
            <a:ext cx="2449859" cy="269561"/>
          </a:xfrm>
          <a:prstGeom prst="round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Public beta / live</a:t>
            </a:r>
          </a:p>
        </p:txBody>
      </p:sp>
      <p:sp>
        <p:nvSpPr>
          <p:cNvPr id="50" name="Pentagon 149">
            <a:extLst>
              <a:ext uri="{FF2B5EF4-FFF2-40B4-BE49-F238E27FC236}">
                <a16:creationId xmlns:a16="http://schemas.microsoft.com/office/drawing/2014/main" id="{C19C6CA6-D384-BBAB-FC99-15607E59DA50}"/>
              </a:ext>
            </a:extLst>
          </p:cNvPr>
          <p:cNvSpPr>
            <a:spLocks/>
          </p:cNvSpPr>
          <p:nvPr/>
        </p:nvSpPr>
        <p:spPr bwMode="gray">
          <a:xfrm>
            <a:off x="4562626" y="6448097"/>
            <a:ext cx="3554604" cy="94464"/>
          </a:xfrm>
          <a:prstGeom prst="homePlate">
            <a:avLst>
              <a:gd name="adj" fmla="val 34200"/>
            </a:avLst>
          </a:prstGeom>
          <a:solidFill>
            <a:srgbClr val="D5FDA9"/>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21: Retiring service components securely</a:t>
            </a:r>
          </a:p>
        </p:txBody>
      </p:sp>
      <p:sp>
        <p:nvSpPr>
          <p:cNvPr id="47" name="Pentagon 149">
            <a:extLst>
              <a:ext uri="{FF2B5EF4-FFF2-40B4-BE49-F238E27FC236}">
                <a16:creationId xmlns:a16="http://schemas.microsoft.com/office/drawing/2014/main" id="{0F7CB070-1457-151B-ECC8-921BA1DD1674}"/>
              </a:ext>
            </a:extLst>
          </p:cNvPr>
          <p:cNvSpPr>
            <a:spLocks/>
          </p:cNvSpPr>
          <p:nvPr/>
        </p:nvSpPr>
        <p:spPr bwMode="gray">
          <a:xfrm>
            <a:off x="4563302" y="6314720"/>
            <a:ext cx="3554607" cy="94464"/>
          </a:xfrm>
          <a:prstGeom prst="homePlate">
            <a:avLst>
              <a:gd name="adj" fmla="val 34200"/>
            </a:avLst>
          </a:prstGeom>
          <a:solidFill>
            <a:srgbClr val="D5FDA9"/>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20: Evaluating the security impact of changes</a:t>
            </a:r>
          </a:p>
        </p:txBody>
      </p:sp>
      <p:sp>
        <p:nvSpPr>
          <p:cNvPr id="49" name="Pentagon 149">
            <a:extLst>
              <a:ext uri="{FF2B5EF4-FFF2-40B4-BE49-F238E27FC236}">
                <a16:creationId xmlns:a16="http://schemas.microsoft.com/office/drawing/2014/main" id="{388620CE-86A9-31F5-170E-3B689DF95F18}"/>
              </a:ext>
            </a:extLst>
          </p:cNvPr>
          <p:cNvSpPr>
            <a:spLocks/>
          </p:cNvSpPr>
          <p:nvPr/>
        </p:nvSpPr>
        <p:spPr bwMode="gray">
          <a:xfrm>
            <a:off x="4562626" y="6188970"/>
            <a:ext cx="3554606" cy="94464"/>
          </a:xfrm>
          <a:prstGeom prst="homePlate">
            <a:avLst>
              <a:gd name="adj" fmla="val 34200"/>
            </a:avLst>
          </a:prstGeom>
          <a:solidFill>
            <a:srgbClr val="EAAA00">
              <a:lumMod val="40000"/>
              <a:lumOff val="60000"/>
            </a:srgbClr>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19: Managing observability</a:t>
            </a:r>
          </a:p>
        </p:txBody>
      </p:sp>
      <p:sp>
        <p:nvSpPr>
          <p:cNvPr id="48" name="Pentagon 149">
            <a:extLst>
              <a:ext uri="{FF2B5EF4-FFF2-40B4-BE49-F238E27FC236}">
                <a16:creationId xmlns:a16="http://schemas.microsoft.com/office/drawing/2014/main" id="{4A333EB9-92B0-6FA1-9399-7328D818A3A4}"/>
              </a:ext>
            </a:extLst>
          </p:cNvPr>
          <p:cNvSpPr>
            <a:spLocks/>
          </p:cNvSpPr>
          <p:nvPr/>
        </p:nvSpPr>
        <p:spPr bwMode="gray">
          <a:xfrm>
            <a:off x="4562626" y="6058712"/>
            <a:ext cx="3554604" cy="94464"/>
          </a:xfrm>
          <a:prstGeom prst="homePlate">
            <a:avLst>
              <a:gd name="adj" fmla="val 34200"/>
            </a:avLst>
          </a:prstGeom>
          <a:solidFill>
            <a:srgbClr val="EAAA00">
              <a:lumMod val="40000"/>
              <a:lumOff val="60000"/>
            </a:srgbClr>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18: Discovering vulnerabilities</a:t>
            </a:r>
          </a:p>
        </p:txBody>
      </p:sp>
      <p:sp>
        <p:nvSpPr>
          <p:cNvPr id="46" name="Pentagon 149">
            <a:extLst>
              <a:ext uri="{FF2B5EF4-FFF2-40B4-BE49-F238E27FC236}">
                <a16:creationId xmlns:a16="http://schemas.microsoft.com/office/drawing/2014/main" id="{80EEB7C4-0654-B37C-3DA6-7A5C0F95F734}"/>
              </a:ext>
            </a:extLst>
          </p:cNvPr>
          <p:cNvSpPr>
            <a:spLocks/>
          </p:cNvSpPr>
          <p:nvPr/>
        </p:nvSpPr>
        <p:spPr bwMode="gray">
          <a:xfrm>
            <a:off x="4563230" y="5928644"/>
            <a:ext cx="3554001" cy="92123"/>
          </a:xfrm>
          <a:prstGeom prst="homePlate">
            <a:avLst>
              <a:gd name="adj" fmla="val 34200"/>
            </a:avLst>
          </a:prstGeom>
          <a:solidFill>
            <a:srgbClr val="EAAA00">
              <a:lumMod val="40000"/>
              <a:lumOff val="60000"/>
            </a:srgbClr>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17: Implementing a vulnerability management process</a:t>
            </a:r>
          </a:p>
        </p:txBody>
      </p:sp>
      <p:sp>
        <p:nvSpPr>
          <p:cNvPr id="52" name="Pentagon 149">
            <a:extLst>
              <a:ext uri="{FF2B5EF4-FFF2-40B4-BE49-F238E27FC236}">
                <a16:creationId xmlns:a16="http://schemas.microsoft.com/office/drawing/2014/main" id="{C11A21A6-2D10-8EF1-BE6B-BC5AC53271A8}"/>
              </a:ext>
            </a:extLst>
          </p:cNvPr>
          <p:cNvSpPr>
            <a:spLocks/>
          </p:cNvSpPr>
          <p:nvPr/>
        </p:nvSpPr>
        <p:spPr bwMode="gray">
          <a:xfrm>
            <a:off x="4560019" y="5801671"/>
            <a:ext cx="3554003" cy="94464"/>
          </a:xfrm>
          <a:prstGeom prst="homePlate">
            <a:avLst>
              <a:gd name="adj" fmla="val 34200"/>
            </a:avLst>
          </a:prstGeom>
          <a:solidFill>
            <a:srgbClr val="00A3A1">
              <a:lumMod val="40000"/>
              <a:lumOff val="60000"/>
            </a:srgbClr>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16: Assessing the effectiveness of security controls</a:t>
            </a:r>
          </a:p>
        </p:txBody>
      </p:sp>
      <p:sp>
        <p:nvSpPr>
          <p:cNvPr id="51" name="Pentagon 149">
            <a:extLst>
              <a:ext uri="{FF2B5EF4-FFF2-40B4-BE49-F238E27FC236}">
                <a16:creationId xmlns:a16="http://schemas.microsoft.com/office/drawing/2014/main" id="{6172C029-B273-C650-3F1F-104950356480}"/>
              </a:ext>
            </a:extLst>
          </p:cNvPr>
          <p:cNvSpPr>
            <a:spLocks/>
          </p:cNvSpPr>
          <p:nvPr/>
        </p:nvSpPr>
        <p:spPr bwMode="gray">
          <a:xfrm>
            <a:off x="4559423" y="5671857"/>
            <a:ext cx="3554001" cy="92123"/>
          </a:xfrm>
          <a:prstGeom prst="homePlate">
            <a:avLst>
              <a:gd name="adj" fmla="val 34200"/>
            </a:avLst>
          </a:prstGeom>
          <a:solidFill>
            <a:srgbClr val="00A3A1">
              <a:lumMod val="40000"/>
              <a:lumOff val="60000"/>
            </a:srgbClr>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15: Responding to and mitigating security risks</a:t>
            </a:r>
          </a:p>
        </p:txBody>
      </p:sp>
      <p:sp>
        <p:nvSpPr>
          <p:cNvPr id="45" name="Pentagon 149">
            <a:extLst>
              <a:ext uri="{FF2B5EF4-FFF2-40B4-BE49-F238E27FC236}">
                <a16:creationId xmlns:a16="http://schemas.microsoft.com/office/drawing/2014/main" id="{F5AF092D-964C-536E-522D-2C71942AFCD4}"/>
              </a:ext>
            </a:extLst>
          </p:cNvPr>
          <p:cNvSpPr>
            <a:spLocks/>
          </p:cNvSpPr>
          <p:nvPr/>
        </p:nvSpPr>
        <p:spPr bwMode="gray">
          <a:xfrm>
            <a:off x="4555628" y="5539124"/>
            <a:ext cx="3554607" cy="94464"/>
          </a:xfrm>
          <a:prstGeom prst="homePlate">
            <a:avLst>
              <a:gd name="adj" fmla="val 34200"/>
            </a:avLst>
          </a:prstGeom>
          <a:solidFill>
            <a:srgbClr val="00A3A1">
              <a:lumMod val="40000"/>
              <a:lumOff val="60000"/>
            </a:srgbClr>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14: Agreeing a security controls set for your service</a:t>
            </a:r>
          </a:p>
        </p:txBody>
      </p:sp>
      <p:sp>
        <p:nvSpPr>
          <p:cNvPr id="41" name="Pentagon 149">
            <a:extLst>
              <a:ext uri="{FF2B5EF4-FFF2-40B4-BE49-F238E27FC236}">
                <a16:creationId xmlns:a16="http://schemas.microsoft.com/office/drawing/2014/main" id="{B380E768-BD9F-3CDC-93A6-7ABD44A12BCC}"/>
              </a:ext>
            </a:extLst>
          </p:cNvPr>
          <p:cNvSpPr>
            <a:spLocks/>
          </p:cNvSpPr>
          <p:nvPr/>
        </p:nvSpPr>
        <p:spPr bwMode="gray">
          <a:xfrm>
            <a:off x="4555652" y="5402982"/>
            <a:ext cx="3554607" cy="94464"/>
          </a:xfrm>
          <a:prstGeom prst="homePlate">
            <a:avLst>
              <a:gd name="adj" fmla="val 34200"/>
            </a:avLst>
          </a:prstGeom>
          <a:solidFill>
            <a:srgbClr val="00A3A1">
              <a:lumMod val="40000"/>
              <a:lumOff val="60000"/>
            </a:srgbClr>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13: Performing a security risk assessment</a:t>
            </a:r>
          </a:p>
        </p:txBody>
      </p:sp>
      <p:sp>
        <p:nvSpPr>
          <p:cNvPr id="44" name="Pentagon 149">
            <a:extLst>
              <a:ext uri="{FF2B5EF4-FFF2-40B4-BE49-F238E27FC236}">
                <a16:creationId xmlns:a16="http://schemas.microsoft.com/office/drawing/2014/main" id="{474BA722-A275-0F4D-D02A-7B09207C42DA}"/>
              </a:ext>
            </a:extLst>
          </p:cNvPr>
          <p:cNvSpPr>
            <a:spLocks/>
          </p:cNvSpPr>
          <p:nvPr/>
        </p:nvSpPr>
        <p:spPr bwMode="gray">
          <a:xfrm>
            <a:off x="4555650" y="5266805"/>
            <a:ext cx="3554606" cy="94464"/>
          </a:xfrm>
          <a:prstGeom prst="homePlate">
            <a:avLst>
              <a:gd name="adj" fmla="val 34200"/>
            </a:avLst>
          </a:prstGeom>
          <a:solidFill>
            <a:srgbClr val="74FFFD"/>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12: Performing threat modelling</a:t>
            </a:r>
          </a:p>
        </p:txBody>
      </p:sp>
      <p:sp>
        <p:nvSpPr>
          <p:cNvPr id="43" name="Pentagon 149">
            <a:extLst>
              <a:ext uri="{FF2B5EF4-FFF2-40B4-BE49-F238E27FC236}">
                <a16:creationId xmlns:a16="http://schemas.microsoft.com/office/drawing/2014/main" id="{B5556AE2-FFCF-BFAF-BC4B-8C1B1A2CE260}"/>
              </a:ext>
            </a:extLst>
          </p:cNvPr>
          <p:cNvSpPr>
            <a:spLocks/>
          </p:cNvSpPr>
          <p:nvPr/>
        </p:nvSpPr>
        <p:spPr bwMode="gray">
          <a:xfrm>
            <a:off x="4555651" y="5124904"/>
            <a:ext cx="2411123" cy="94464"/>
          </a:xfrm>
          <a:prstGeom prst="homePlate">
            <a:avLst>
              <a:gd name="adj" fmla="val 34200"/>
            </a:avLst>
          </a:prstGeom>
          <a:solidFill>
            <a:srgbClr val="00A3A1">
              <a:lumMod val="40000"/>
              <a:lumOff val="60000"/>
            </a:srgbClr>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11: Sourcing a threat assessment</a:t>
            </a:r>
          </a:p>
        </p:txBody>
      </p:sp>
      <p:sp>
        <p:nvSpPr>
          <p:cNvPr id="38" name="Pentagon 149">
            <a:extLst>
              <a:ext uri="{FF2B5EF4-FFF2-40B4-BE49-F238E27FC236}">
                <a16:creationId xmlns:a16="http://schemas.microsoft.com/office/drawing/2014/main" id="{82A811F1-C5D7-4A90-AA22-3B4611838596}"/>
              </a:ext>
            </a:extLst>
          </p:cNvPr>
          <p:cNvSpPr>
            <a:spLocks/>
          </p:cNvSpPr>
          <p:nvPr/>
        </p:nvSpPr>
        <p:spPr bwMode="gray">
          <a:xfrm>
            <a:off x="4556235" y="4979390"/>
            <a:ext cx="3560994" cy="94464"/>
          </a:xfrm>
          <a:prstGeom prst="homePlate">
            <a:avLst>
              <a:gd name="adj" fmla="val 34200"/>
            </a:avLst>
          </a:prstGeom>
          <a:solidFill>
            <a:srgbClr val="00A3A1">
              <a:lumMod val="40000"/>
              <a:lumOff val="60000"/>
            </a:srgbClr>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10: Assessing the importance of service assets</a:t>
            </a:r>
          </a:p>
        </p:txBody>
      </p:sp>
      <p:sp>
        <p:nvSpPr>
          <p:cNvPr id="40" name="Pentagon 149">
            <a:extLst>
              <a:ext uri="{FF2B5EF4-FFF2-40B4-BE49-F238E27FC236}">
                <a16:creationId xmlns:a16="http://schemas.microsoft.com/office/drawing/2014/main" id="{B0180761-33A0-A2C7-59F4-FEC6ABA6F682}"/>
              </a:ext>
            </a:extLst>
          </p:cNvPr>
          <p:cNvSpPr>
            <a:spLocks/>
          </p:cNvSpPr>
          <p:nvPr/>
        </p:nvSpPr>
        <p:spPr bwMode="gray">
          <a:xfrm>
            <a:off x="4556235" y="4843213"/>
            <a:ext cx="3560998" cy="94464"/>
          </a:xfrm>
          <a:prstGeom prst="homePlate">
            <a:avLst>
              <a:gd name="adj" fmla="val 34200"/>
            </a:avLst>
          </a:prstGeom>
          <a:solidFill>
            <a:srgbClr val="00A3A1">
              <a:lumMod val="40000"/>
              <a:lumOff val="60000"/>
            </a:srgbClr>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9: Documenting service assets</a:t>
            </a:r>
          </a:p>
        </p:txBody>
      </p:sp>
      <p:sp>
        <p:nvSpPr>
          <p:cNvPr id="39" name="Pentagon 149">
            <a:extLst>
              <a:ext uri="{FF2B5EF4-FFF2-40B4-BE49-F238E27FC236}">
                <a16:creationId xmlns:a16="http://schemas.microsoft.com/office/drawing/2014/main" id="{DDC2A40B-8AFE-1F08-582C-73306541D13D}"/>
              </a:ext>
            </a:extLst>
          </p:cNvPr>
          <p:cNvSpPr>
            <a:spLocks/>
          </p:cNvSpPr>
          <p:nvPr/>
        </p:nvSpPr>
        <p:spPr bwMode="gray">
          <a:xfrm>
            <a:off x="4556236" y="4701312"/>
            <a:ext cx="3560995" cy="94464"/>
          </a:xfrm>
          <a:prstGeom prst="homePlate">
            <a:avLst>
              <a:gd name="adj" fmla="val 34200"/>
            </a:avLst>
          </a:prstGeom>
          <a:solidFill>
            <a:srgbClr val="FFAFFF"/>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6: Managing third party product security risks</a:t>
            </a:r>
          </a:p>
        </p:txBody>
      </p:sp>
      <p:sp>
        <p:nvSpPr>
          <p:cNvPr id="35" name="Pentagon 149">
            <a:extLst>
              <a:ext uri="{FF2B5EF4-FFF2-40B4-BE49-F238E27FC236}">
                <a16:creationId xmlns:a16="http://schemas.microsoft.com/office/drawing/2014/main" id="{850E0342-C181-5569-5267-8AD3891D0370}"/>
              </a:ext>
            </a:extLst>
          </p:cNvPr>
          <p:cNvSpPr>
            <a:spLocks/>
          </p:cNvSpPr>
          <p:nvPr/>
        </p:nvSpPr>
        <p:spPr bwMode="gray">
          <a:xfrm>
            <a:off x="4556831" y="4567071"/>
            <a:ext cx="3560995" cy="94464"/>
          </a:xfrm>
          <a:prstGeom prst="homePlate">
            <a:avLst>
              <a:gd name="adj" fmla="val 34200"/>
            </a:avLst>
          </a:prstGeom>
          <a:solidFill>
            <a:schemeClr val="accent5">
              <a:lumMod val="20000"/>
              <a:lumOff val="80000"/>
            </a:schemeClr>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3: Agreeing roles and responsibilities</a:t>
            </a:r>
          </a:p>
        </p:txBody>
      </p:sp>
      <p:sp>
        <p:nvSpPr>
          <p:cNvPr id="37" name="Pentagon 149">
            <a:extLst>
              <a:ext uri="{FF2B5EF4-FFF2-40B4-BE49-F238E27FC236}">
                <a16:creationId xmlns:a16="http://schemas.microsoft.com/office/drawing/2014/main" id="{B6A8072E-0DFC-A536-DC73-F3F629D42901}"/>
              </a:ext>
            </a:extLst>
          </p:cNvPr>
          <p:cNvSpPr>
            <a:spLocks/>
          </p:cNvSpPr>
          <p:nvPr/>
        </p:nvSpPr>
        <p:spPr bwMode="gray">
          <a:xfrm>
            <a:off x="4556831" y="4428868"/>
            <a:ext cx="3560995" cy="94464"/>
          </a:xfrm>
          <a:prstGeom prst="homePlate">
            <a:avLst>
              <a:gd name="adj" fmla="val 34200"/>
            </a:avLst>
          </a:prstGeom>
          <a:solidFill>
            <a:schemeClr val="accent5">
              <a:lumMod val="20000"/>
              <a:lumOff val="80000"/>
            </a:schemeClr>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2: Identifying security resources</a:t>
            </a:r>
          </a:p>
        </p:txBody>
      </p:sp>
      <p:sp>
        <p:nvSpPr>
          <p:cNvPr id="36" name="Pentagon 149">
            <a:extLst>
              <a:ext uri="{FF2B5EF4-FFF2-40B4-BE49-F238E27FC236}">
                <a16:creationId xmlns:a16="http://schemas.microsoft.com/office/drawing/2014/main" id="{88B73F9A-6CA0-4338-A2A2-8C6B8A33F190}"/>
              </a:ext>
            </a:extLst>
          </p:cNvPr>
          <p:cNvSpPr>
            <a:spLocks/>
          </p:cNvSpPr>
          <p:nvPr/>
        </p:nvSpPr>
        <p:spPr bwMode="gray">
          <a:xfrm>
            <a:off x="4556235" y="4299054"/>
            <a:ext cx="2411719" cy="92123"/>
          </a:xfrm>
          <a:prstGeom prst="homePlate">
            <a:avLst>
              <a:gd name="adj" fmla="val 34200"/>
            </a:avLst>
          </a:prstGeom>
          <a:solidFill>
            <a:schemeClr val="accent5">
              <a:lumMod val="20000"/>
              <a:lumOff val="80000"/>
            </a:schemeClr>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5: Working out the project’s security risk appetite</a:t>
            </a:r>
          </a:p>
        </p:txBody>
      </p:sp>
      <p:sp>
        <p:nvSpPr>
          <p:cNvPr id="6" name="Pentagon 149">
            <a:extLst>
              <a:ext uri="{FF2B5EF4-FFF2-40B4-BE49-F238E27FC236}">
                <a16:creationId xmlns:a16="http://schemas.microsoft.com/office/drawing/2014/main" id="{DF3B832D-EAD5-3544-30CC-F47F22C88E76}"/>
              </a:ext>
            </a:extLst>
          </p:cNvPr>
          <p:cNvSpPr>
            <a:spLocks/>
          </p:cNvSpPr>
          <p:nvPr/>
        </p:nvSpPr>
        <p:spPr bwMode="gray">
          <a:xfrm>
            <a:off x="4554915" y="4177325"/>
            <a:ext cx="3562318" cy="92123"/>
          </a:xfrm>
          <a:prstGeom prst="homePlate">
            <a:avLst>
              <a:gd name="adj" fmla="val 34200"/>
            </a:avLst>
          </a:prstGeom>
          <a:solidFill>
            <a:schemeClr val="accent5">
              <a:lumMod val="20000"/>
              <a:lumOff val="80000"/>
            </a:schemeClr>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1: Considering security within the business case</a:t>
            </a:r>
          </a:p>
        </p:txBody>
      </p:sp>
      <p:sp>
        <p:nvSpPr>
          <p:cNvPr id="18" name="Rectangle: Rounded Corners 17">
            <a:extLst>
              <a:ext uri="{FF2B5EF4-FFF2-40B4-BE49-F238E27FC236}">
                <a16:creationId xmlns:a16="http://schemas.microsoft.com/office/drawing/2014/main" id="{324168B2-D86B-8FCA-5752-270E31FBB875}"/>
              </a:ext>
            </a:extLst>
          </p:cNvPr>
          <p:cNvSpPr/>
          <p:nvPr/>
        </p:nvSpPr>
        <p:spPr>
          <a:xfrm>
            <a:off x="7081735" y="873958"/>
            <a:ext cx="1005537" cy="550121"/>
          </a:xfrm>
          <a:prstGeom prst="round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Private beta</a:t>
            </a:r>
          </a:p>
        </p:txBody>
      </p:sp>
      <p:sp>
        <p:nvSpPr>
          <p:cNvPr id="25" name="Rectangle: Rounded Corners 24">
            <a:extLst>
              <a:ext uri="{FF2B5EF4-FFF2-40B4-BE49-F238E27FC236}">
                <a16:creationId xmlns:a16="http://schemas.microsoft.com/office/drawing/2014/main" id="{B724A1C5-63DC-7223-7B10-C942F1D2AFDE}"/>
              </a:ext>
            </a:extLst>
          </p:cNvPr>
          <p:cNvSpPr/>
          <p:nvPr/>
        </p:nvSpPr>
        <p:spPr>
          <a:xfrm>
            <a:off x="4754870" y="1154516"/>
            <a:ext cx="1902428" cy="269561"/>
          </a:xfrm>
          <a:prstGeom prst="round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Alpha</a:t>
            </a:r>
          </a:p>
        </p:txBody>
      </p:sp>
      <p:sp>
        <p:nvSpPr>
          <p:cNvPr id="33" name="Pentagon 149">
            <a:extLst>
              <a:ext uri="{FF2B5EF4-FFF2-40B4-BE49-F238E27FC236}">
                <a16:creationId xmlns:a16="http://schemas.microsoft.com/office/drawing/2014/main" id="{9358F3E6-F352-C095-E708-270A6D439828}"/>
              </a:ext>
            </a:extLst>
          </p:cNvPr>
          <p:cNvSpPr>
            <a:spLocks/>
          </p:cNvSpPr>
          <p:nvPr/>
        </p:nvSpPr>
        <p:spPr bwMode="gray">
          <a:xfrm>
            <a:off x="1761062" y="5417395"/>
            <a:ext cx="2590939" cy="94464"/>
          </a:xfrm>
          <a:prstGeom prst="homePlate">
            <a:avLst>
              <a:gd name="adj" fmla="val 34200"/>
            </a:avLst>
          </a:prstGeom>
          <a:solidFill>
            <a:srgbClr val="00A3A1">
              <a:lumMod val="40000"/>
              <a:lumOff val="60000"/>
            </a:srgbClr>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11: Sourcing a threat assessment</a:t>
            </a:r>
          </a:p>
        </p:txBody>
      </p:sp>
      <p:sp>
        <p:nvSpPr>
          <p:cNvPr id="30" name="Pentagon 149">
            <a:extLst>
              <a:ext uri="{FF2B5EF4-FFF2-40B4-BE49-F238E27FC236}">
                <a16:creationId xmlns:a16="http://schemas.microsoft.com/office/drawing/2014/main" id="{90C1C72B-7B82-9E56-E97F-AA93BCDB1261}"/>
              </a:ext>
            </a:extLst>
          </p:cNvPr>
          <p:cNvSpPr>
            <a:spLocks/>
          </p:cNvSpPr>
          <p:nvPr/>
        </p:nvSpPr>
        <p:spPr bwMode="gray">
          <a:xfrm>
            <a:off x="1761080" y="5281253"/>
            <a:ext cx="2590939" cy="94464"/>
          </a:xfrm>
          <a:prstGeom prst="homePlate">
            <a:avLst>
              <a:gd name="adj" fmla="val 34200"/>
            </a:avLst>
          </a:prstGeom>
          <a:solidFill>
            <a:srgbClr val="00A3A1">
              <a:lumMod val="40000"/>
              <a:lumOff val="60000"/>
            </a:srgbClr>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10: Assessing the importance of service assets</a:t>
            </a:r>
          </a:p>
        </p:txBody>
      </p:sp>
      <p:sp>
        <p:nvSpPr>
          <p:cNvPr id="32" name="Pentagon 149">
            <a:extLst>
              <a:ext uri="{FF2B5EF4-FFF2-40B4-BE49-F238E27FC236}">
                <a16:creationId xmlns:a16="http://schemas.microsoft.com/office/drawing/2014/main" id="{2C887D1F-FDF4-3907-FFE5-6CC0CD17B444}"/>
              </a:ext>
            </a:extLst>
          </p:cNvPr>
          <p:cNvSpPr>
            <a:spLocks/>
          </p:cNvSpPr>
          <p:nvPr/>
        </p:nvSpPr>
        <p:spPr bwMode="gray">
          <a:xfrm>
            <a:off x="1761078" y="5145076"/>
            <a:ext cx="2590938" cy="94464"/>
          </a:xfrm>
          <a:prstGeom prst="homePlate">
            <a:avLst>
              <a:gd name="adj" fmla="val 34200"/>
            </a:avLst>
          </a:prstGeom>
          <a:solidFill>
            <a:srgbClr val="00A3A1">
              <a:lumMod val="40000"/>
              <a:lumOff val="60000"/>
            </a:srgbClr>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9: Documenting service assets</a:t>
            </a:r>
          </a:p>
        </p:txBody>
      </p:sp>
      <p:sp>
        <p:nvSpPr>
          <p:cNvPr id="31" name="Pentagon 149">
            <a:extLst>
              <a:ext uri="{FF2B5EF4-FFF2-40B4-BE49-F238E27FC236}">
                <a16:creationId xmlns:a16="http://schemas.microsoft.com/office/drawing/2014/main" id="{D6528A6B-1E04-72EE-1E31-4A133E526CD7}"/>
              </a:ext>
            </a:extLst>
          </p:cNvPr>
          <p:cNvSpPr>
            <a:spLocks/>
          </p:cNvSpPr>
          <p:nvPr/>
        </p:nvSpPr>
        <p:spPr bwMode="gray">
          <a:xfrm>
            <a:off x="1761079" y="5003175"/>
            <a:ext cx="2590937" cy="94464"/>
          </a:xfrm>
          <a:prstGeom prst="homePlate">
            <a:avLst>
              <a:gd name="adj" fmla="val 34200"/>
            </a:avLst>
          </a:prstGeom>
          <a:solidFill>
            <a:srgbClr val="FFAFFF"/>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6: Managing third party product security risks</a:t>
            </a:r>
          </a:p>
        </p:txBody>
      </p:sp>
      <p:sp>
        <p:nvSpPr>
          <p:cNvPr id="26" name="Pentagon 149">
            <a:extLst>
              <a:ext uri="{FF2B5EF4-FFF2-40B4-BE49-F238E27FC236}">
                <a16:creationId xmlns:a16="http://schemas.microsoft.com/office/drawing/2014/main" id="{EE61CCFC-77A8-0C22-7DD1-09EA28A11B66}"/>
              </a:ext>
            </a:extLst>
          </p:cNvPr>
          <p:cNvSpPr>
            <a:spLocks/>
          </p:cNvSpPr>
          <p:nvPr/>
        </p:nvSpPr>
        <p:spPr bwMode="gray">
          <a:xfrm>
            <a:off x="1761504" y="4857661"/>
            <a:ext cx="2590939" cy="94464"/>
          </a:xfrm>
          <a:prstGeom prst="homePlate">
            <a:avLst>
              <a:gd name="adj" fmla="val 34200"/>
            </a:avLst>
          </a:prstGeom>
          <a:solidFill>
            <a:schemeClr val="accent5">
              <a:lumMod val="20000"/>
              <a:lumOff val="80000"/>
            </a:schemeClr>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5: Working out the project’s security risk appetite</a:t>
            </a:r>
          </a:p>
        </p:txBody>
      </p:sp>
      <p:sp>
        <p:nvSpPr>
          <p:cNvPr id="29" name="Pentagon 149">
            <a:extLst>
              <a:ext uri="{FF2B5EF4-FFF2-40B4-BE49-F238E27FC236}">
                <a16:creationId xmlns:a16="http://schemas.microsoft.com/office/drawing/2014/main" id="{78DF8CE7-A283-93E4-08BD-8EEF54A477AC}"/>
              </a:ext>
            </a:extLst>
          </p:cNvPr>
          <p:cNvSpPr>
            <a:spLocks/>
          </p:cNvSpPr>
          <p:nvPr/>
        </p:nvSpPr>
        <p:spPr bwMode="gray">
          <a:xfrm>
            <a:off x="1761502" y="4721484"/>
            <a:ext cx="2590938" cy="94464"/>
          </a:xfrm>
          <a:prstGeom prst="homePlate">
            <a:avLst>
              <a:gd name="adj" fmla="val 34200"/>
            </a:avLst>
          </a:prstGeom>
          <a:solidFill>
            <a:srgbClr val="FFAFFF"/>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7: Understanding cyber security obligations</a:t>
            </a:r>
          </a:p>
        </p:txBody>
      </p:sp>
      <p:sp>
        <p:nvSpPr>
          <p:cNvPr id="28" name="Pentagon 149">
            <a:extLst>
              <a:ext uri="{FF2B5EF4-FFF2-40B4-BE49-F238E27FC236}">
                <a16:creationId xmlns:a16="http://schemas.microsoft.com/office/drawing/2014/main" id="{DEC3A471-1744-F68B-F417-9D30A1B54D9E}"/>
              </a:ext>
            </a:extLst>
          </p:cNvPr>
          <p:cNvSpPr>
            <a:spLocks/>
          </p:cNvSpPr>
          <p:nvPr/>
        </p:nvSpPr>
        <p:spPr bwMode="gray">
          <a:xfrm>
            <a:off x="1761503" y="4579583"/>
            <a:ext cx="2590937" cy="94464"/>
          </a:xfrm>
          <a:prstGeom prst="homePlate">
            <a:avLst>
              <a:gd name="adj" fmla="val 34200"/>
            </a:avLst>
          </a:prstGeom>
          <a:solidFill>
            <a:srgbClr val="FFAFFF"/>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8: Understanding business objectives and user needs</a:t>
            </a:r>
          </a:p>
        </p:txBody>
      </p:sp>
      <p:sp>
        <p:nvSpPr>
          <p:cNvPr id="21" name="Pentagon 149">
            <a:extLst>
              <a:ext uri="{FF2B5EF4-FFF2-40B4-BE49-F238E27FC236}">
                <a16:creationId xmlns:a16="http://schemas.microsoft.com/office/drawing/2014/main" id="{C06E1A59-B2EA-930F-EC98-C26248164404}"/>
              </a:ext>
            </a:extLst>
          </p:cNvPr>
          <p:cNvSpPr>
            <a:spLocks/>
          </p:cNvSpPr>
          <p:nvPr/>
        </p:nvSpPr>
        <p:spPr bwMode="gray">
          <a:xfrm>
            <a:off x="1761938" y="4445342"/>
            <a:ext cx="2590499" cy="94464"/>
          </a:xfrm>
          <a:prstGeom prst="homePlate">
            <a:avLst>
              <a:gd name="adj" fmla="val 34200"/>
            </a:avLst>
          </a:prstGeom>
          <a:solidFill>
            <a:schemeClr val="accent5">
              <a:lumMod val="20000"/>
              <a:lumOff val="80000"/>
            </a:schemeClr>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3: Agreeing roles and responsibilities</a:t>
            </a:r>
          </a:p>
        </p:txBody>
      </p:sp>
      <p:sp>
        <p:nvSpPr>
          <p:cNvPr id="23" name="Pentagon 149">
            <a:extLst>
              <a:ext uri="{FF2B5EF4-FFF2-40B4-BE49-F238E27FC236}">
                <a16:creationId xmlns:a16="http://schemas.microsoft.com/office/drawing/2014/main" id="{9727A6F8-045D-6AF9-16E6-DF3E3C43283A}"/>
              </a:ext>
            </a:extLst>
          </p:cNvPr>
          <p:cNvSpPr>
            <a:spLocks/>
          </p:cNvSpPr>
          <p:nvPr/>
        </p:nvSpPr>
        <p:spPr bwMode="gray">
          <a:xfrm>
            <a:off x="1761938" y="4307139"/>
            <a:ext cx="2590498" cy="94464"/>
          </a:xfrm>
          <a:prstGeom prst="homePlate">
            <a:avLst>
              <a:gd name="adj" fmla="val 34200"/>
            </a:avLst>
          </a:prstGeom>
          <a:solidFill>
            <a:schemeClr val="accent5">
              <a:lumMod val="20000"/>
              <a:lumOff val="80000"/>
            </a:schemeClr>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2: Identifying security resources</a:t>
            </a:r>
          </a:p>
        </p:txBody>
      </p:sp>
      <p:sp>
        <p:nvSpPr>
          <p:cNvPr id="22" name="Pentagon 149">
            <a:extLst>
              <a:ext uri="{FF2B5EF4-FFF2-40B4-BE49-F238E27FC236}">
                <a16:creationId xmlns:a16="http://schemas.microsoft.com/office/drawing/2014/main" id="{FFED3D91-2ED8-7ABB-389A-72EAEE24CBB5}"/>
              </a:ext>
            </a:extLst>
          </p:cNvPr>
          <p:cNvSpPr>
            <a:spLocks/>
          </p:cNvSpPr>
          <p:nvPr/>
        </p:nvSpPr>
        <p:spPr bwMode="gray">
          <a:xfrm>
            <a:off x="1761504" y="4177325"/>
            <a:ext cx="2590496" cy="92123"/>
          </a:xfrm>
          <a:prstGeom prst="homePlate">
            <a:avLst>
              <a:gd name="adj" fmla="val 34200"/>
            </a:avLst>
          </a:prstGeom>
          <a:solidFill>
            <a:schemeClr val="accent5">
              <a:lumMod val="20000"/>
              <a:lumOff val="80000"/>
            </a:schemeClr>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1: Considering security within the business case</a:t>
            </a:r>
          </a:p>
        </p:txBody>
      </p:sp>
      <p:sp>
        <p:nvSpPr>
          <p:cNvPr id="27" name="Pentagon 149">
            <a:extLst>
              <a:ext uri="{FF2B5EF4-FFF2-40B4-BE49-F238E27FC236}">
                <a16:creationId xmlns:a16="http://schemas.microsoft.com/office/drawing/2014/main" id="{87170F81-BFD2-CB53-0C4B-DF9207FF362B}"/>
              </a:ext>
            </a:extLst>
          </p:cNvPr>
          <p:cNvSpPr>
            <a:spLocks/>
          </p:cNvSpPr>
          <p:nvPr/>
        </p:nvSpPr>
        <p:spPr bwMode="gray">
          <a:xfrm>
            <a:off x="1761061" y="3950475"/>
            <a:ext cx="10276310" cy="94464"/>
          </a:xfrm>
          <a:prstGeom prst="homePlate">
            <a:avLst>
              <a:gd name="adj" fmla="val 34200"/>
            </a:avLst>
          </a:prstGeom>
          <a:solidFill>
            <a:schemeClr val="accent5">
              <a:lumMod val="20000"/>
              <a:lumOff val="80000"/>
            </a:schemeClr>
          </a:solidFill>
          <a:ln w="12700" cap="flat" cmpd="sng" algn="ctr">
            <a:solidFill>
              <a:srgbClr val="00A3A1">
                <a:shade val="50000"/>
              </a:srgbClr>
            </a:solidFill>
            <a:prstDash val="solid"/>
            <a:miter lim="800000"/>
          </a:ln>
          <a:effectLst/>
        </p:spPr>
        <p:txBody>
          <a:bodyPr wrap="none" lIns="35560" tIns="35560" rIns="35560" bIns="35560" rtlCol="0" anchor="ctr"/>
          <a:lstStyle/>
          <a:p>
            <a:pPr algn="ctr">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4: Tracking </a:t>
            </a:r>
            <a:r>
              <a:rPr kumimoji="0" lang="en-GB" sz="600" b="0" i="0" u="none" strike="noStrike" kern="0" cap="none" spc="0" normalizeH="0" baseline="0" noProof="0" dirty="0" err="1">
                <a:ln>
                  <a:noFill/>
                </a:ln>
                <a:solidFill>
                  <a:srgbClr val="000000"/>
                </a:solidFill>
                <a:effectLst/>
                <a:uLnTx/>
                <a:uFillTx/>
                <a:latin typeface="Arial"/>
                <a:ea typeface="+mn-ea"/>
                <a:cs typeface="Arial" panose="020B0604020202020204" pitchFamily="34" charset="0"/>
              </a:rPr>
              <a:t>SbD</a:t>
            </a: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 progress               Activity 4: Tracking </a:t>
            </a:r>
            <a:r>
              <a:rPr kumimoji="0" lang="en-GB" sz="600" b="0" i="0" u="none" strike="noStrike" kern="0" cap="none" spc="0" normalizeH="0" baseline="0" noProof="0" dirty="0" err="1">
                <a:ln>
                  <a:noFill/>
                </a:ln>
                <a:solidFill>
                  <a:srgbClr val="000000"/>
                </a:solidFill>
                <a:effectLst/>
                <a:uLnTx/>
                <a:uFillTx/>
                <a:latin typeface="Arial"/>
                <a:ea typeface="+mn-ea"/>
                <a:cs typeface="Arial" panose="020B0604020202020204" pitchFamily="34" charset="0"/>
              </a:rPr>
              <a:t>SbD</a:t>
            </a: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 progress               Activity 4: Tracking </a:t>
            </a:r>
            <a:r>
              <a:rPr kumimoji="0" lang="en-GB" sz="600" b="0" i="0" u="none" strike="noStrike" kern="0" cap="none" spc="0" normalizeH="0" baseline="0" noProof="0" dirty="0" err="1">
                <a:ln>
                  <a:noFill/>
                </a:ln>
                <a:solidFill>
                  <a:srgbClr val="000000"/>
                </a:solidFill>
                <a:effectLst/>
                <a:uLnTx/>
                <a:uFillTx/>
                <a:latin typeface="Arial"/>
                <a:ea typeface="+mn-ea"/>
                <a:cs typeface="Arial" panose="020B0604020202020204" pitchFamily="34" charset="0"/>
              </a:rPr>
              <a:t>SbD</a:t>
            </a: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 progress               Activity 4: Tracking </a:t>
            </a:r>
            <a:r>
              <a:rPr kumimoji="0" lang="en-GB" sz="600" b="0" i="0" u="none" strike="noStrike" kern="0" cap="none" spc="0" normalizeH="0" baseline="0" noProof="0" dirty="0" err="1">
                <a:ln>
                  <a:noFill/>
                </a:ln>
                <a:solidFill>
                  <a:srgbClr val="000000"/>
                </a:solidFill>
                <a:effectLst/>
                <a:uLnTx/>
                <a:uFillTx/>
                <a:latin typeface="Arial"/>
                <a:ea typeface="+mn-ea"/>
                <a:cs typeface="Arial" panose="020B0604020202020204" pitchFamily="34" charset="0"/>
              </a:rPr>
              <a:t>SbD</a:t>
            </a: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 </a:t>
            </a:r>
            <a:r>
              <a:rPr lang="en-GB" sz="600" kern="0" dirty="0">
                <a:solidFill>
                  <a:srgbClr val="000000"/>
                </a:solidFill>
                <a:latin typeface="Arial"/>
                <a:cs typeface="Arial" panose="020B0604020202020204" pitchFamily="34" charset="0"/>
              </a:rPr>
              <a:t>p</a:t>
            </a:r>
            <a:r>
              <a:rPr kumimoji="0" lang="en-GB" sz="600" b="0" i="0" u="none" strike="noStrike" kern="0" cap="none" spc="0" normalizeH="0" baseline="0" noProof="0" dirty="0" err="1">
                <a:ln>
                  <a:noFill/>
                </a:ln>
                <a:solidFill>
                  <a:srgbClr val="000000"/>
                </a:solidFill>
                <a:effectLst/>
                <a:uLnTx/>
                <a:uFillTx/>
                <a:latin typeface="Arial"/>
                <a:ea typeface="+mn-ea"/>
                <a:cs typeface="Arial" panose="020B0604020202020204" pitchFamily="34" charset="0"/>
              </a:rPr>
              <a:t>rogress</a:t>
            </a: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               Activity 4: Tracking </a:t>
            </a:r>
            <a:r>
              <a:rPr kumimoji="0" lang="en-GB" sz="600" b="0" i="0" u="none" strike="noStrike" kern="0" cap="none" spc="0" normalizeH="0" baseline="0" noProof="0" dirty="0" err="1">
                <a:ln>
                  <a:noFill/>
                </a:ln>
                <a:solidFill>
                  <a:srgbClr val="000000"/>
                </a:solidFill>
                <a:effectLst/>
                <a:uLnTx/>
                <a:uFillTx/>
                <a:latin typeface="Arial"/>
                <a:ea typeface="+mn-ea"/>
                <a:cs typeface="Arial" panose="020B0604020202020204" pitchFamily="34" charset="0"/>
              </a:rPr>
              <a:t>SbD</a:t>
            </a: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 progress                Activity 4: Tracking </a:t>
            </a:r>
            <a:r>
              <a:rPr kumimoji="0" lang="en-GB" sz="600" b="0" i="0" u="none" strike="noStrike" kern="0" cap="none" spc="0" normalizeH="0" baseline="0" noProof="0" dirty="0" err="1">
                <a:ln>
                  <a:noFill/>
                </a:ln>
                <a:solidFill>
                  <a:srgbClr val="000000"/>
                </a:solidFill>
                <a:effectLst/>
                <a:uLnTx/>
                <a:uFillTx/>
                <a:latin typeface="Arial"/>
                <a:ea typeface="+mn-ea"/>
                <a:cs typeface="Arial" panose="020B0604020202020204" pitchFamily="34" charset="0"/>
              </a:rPr>
              <a:t>SbD</a:t>
            </a: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 progress</a:t>
            </a:r>
          </a:p>
        </p:txBody>
      </p:sp>
      <p:sp>
        <p:nvSpPr>
          <p:cNvPr id="17" name="Rectangle: Rounded Corners 16">
            <a:extLst>
              <a:ext uri="{FF2B5EF4-FFF2-40B4-BE49-F238E27FC236}">
                <a16:creationId xmlns:a16="http://schemas.microsoft.com/office/drawing/2014/main" id="{E22497A0-46AC-4CFF-D97B-C999E2F8F738}"/>
              </a:ext>
            </a:extLst>
          </p:cNvPr>
          <p:cNvSpPr/>
          <p:nvPr/>
        </p:nvSpPr>
        <p:spPr>
          <a:xfrm>
            <a:off x="2124855" y="1155126"/>
            <a:ext cx="1842977" cy="269561"/>
          </a:xfrm>
          <a:prstGeom prst="round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Discovery</a:t>
            </a:r>
          </a:p>
        </p:txBody>
      </p:sp>
      <p:pic>
        <p:nvPicPr>
          <p:cNvPr id="5" name="Picture 4" descr="A diagram showing the decision points, project stages, assurance and internal / GDS service assessments. These are mapped to agile phases and Secure by Design activities.">
            <a:extLst>
              <a:ext uri="{FF2B5EF4-FFF2-40B4-BE49-F238E27FC236}">
                <a16:creationId xmlns:a16="http://schemas.microsoft.com/office/drawing/2014/main" id="{A84E4BDD-BD3C-FEEE-00E5-FA7CEAB7CD22}"/>
              </a:ext>
            </a:extLst>
          </p:cNvPr>
          <p:cNvPicPr>
            <a:picLocks noChangeAspect="1"/>
          </p:cNvPicPr>
          <p:nvPr/>
        </p:nvPicPr>
        <p:blipFill>
          <a:blip r:embed="rId3"/>
          <a:stretch>
            <a:fillRect/>
          </a:stretch>
        </p:blipFill>
        <p:spPr>
          <a:xfrm>
            <a:off x="-6350" y="1673611"/>
            <a:ext cx="12192000" cy="2230327"/>
          </a:xfrm>
          <a:prstGeom prst="rect">
            <a:avLst/>
          </a:prstGeom>
        </p:spPr>
      </p:pic>
      <p:sp>
        <p:nvSpPr>
          <p:cNvPr id="2" name="Rectangle: Rounded Corners 1">
            <a:extLst>
              <a:ext uri="{FF2B5EF4-FFF2-40B4-BE49-F238E27FC236}">
                <a16:creationId xmlns:a16="http://schemas.microsoft.com/office/drawing/2014/main" id="{ED9D76DD-C2E7-617D-E4D9-F2C03B8696D8}"/>
              </a:ext>
              <a:ext uri="{C183D7F6-B498-43B3-948B-1728B52AA6E4}">
                <adec:decorative xmlns:adec="http://schemas.microsoft.com/office/drawing/2017/decorative" val="1"/>
              </a:ext>
            </a:extLst>
          </p:cNvPr>
          <p:cNvSpPr/>
          <p:nvPr/>
        </p:nvSpPr>
        <p:spPr>
          <a:xfrm>
            <a:off x="8272043" y="1504033"/>
            <a:ext cx="3816983" cy="3940409"/>
          </a:xfrm>
          <a:prstGeom prst="roundRect">
            <a:avLst/>
          </a:prstGeom>
          <a:noFill/>
          <a:ln w="28575">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Rounded Corners 19">
            <a:extLst>
              <a:ext uri="{FF2B5EF4-FFF2-40B4-BE49-F238E27FC236}">
                <a16:creationId xmlns:a16="http://schemas.microsoft.com/office/drawing/2014/main" id="{3A1D7281-799E-501F-9CD4-DE8D7BE181DD}"/>
              </a:ext>
              <a:ext uri="{C183D7F6-B498-43B3-948B-1728B52AA6E4}">
                <adec:decorative xmlns:adec="http://schemas.microsoft.com/office/drawing/2017/decorative" val="1"/>
              </a:ext>
            </a:extLst>
          </p:cNvPr>
          <p:cNvSpPr/>
          <p:nvPr/>
        </p:nvSpPr>
        <p:spPr>
          <a:xfrm>
            <a:off x="7010400" y="1505164"/>
            <a:ext cx="1221693" cy="5315686"/>
          </a:xfrm>
          <a:prstGeom prst="roundRect">
            <a:avLst/>
          </a:prstGeom>
          <a:noFill/>
          <a:ln w="28575">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Rounded Corners 14">
            <a:extLst>
              <a:ext uri="{FF2B5EF4-FFF2-40B4-BE49-F238E27FC236}">
                <a16:creationId xmlns:a16="http://schemas.microsoft.com/office/drawing/2014/main" id="{146E91AB-F3BD-6182-411D-36E6AF951478}"/>
              </a:ext>
              <a:ext uri="{C183D7F6-B498-43B3-948B-1728B52AA6E4}">
                <adec:decorative xmlns:adec="http://schemas.microsoft.com/office/drawing/2017/decorative" val="1"/>
              </a:ext>
            </a:extLst>
          </p:cNvPr>
          <p:cNvSpPr/>
          <p:nvPr/>
        </p:nvSpPr>
        <p:spPr>
          <a:xfrm>
            <a:off x="4455417" y="1500494"/>
            <a:ext cx="2554983" cy="5315686"/>
          </a:xfrm>
          <a:prstGeom prst="roundRect">
            <a:avLst/>
          </a:prstGeom>
          <a:noFill/>
          <a:ln w="28575">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Rounded Corners 13">
            <a:extLst>
              <a:ext uri="{FF2B5EF4-FFF2-40B4-BE49-F238E27FC236}">
                <a16:creationId xmlns:a16="http://schemas.microsoft.com/office/drawing/2014/main" id="{2F56E0A5-16A2-9692-F5B7-8A99CF580BAC}"/>
              </a:ext>
              <a:ext uri="{C183D7F6-B498-43B3-948B-1728B52AA6E4}">
                <adec:decorative xmlns:adec="http://schemas.microsoft.com/office/drawing/2017/decorative" val="1"/>
              </a:ext>
            </a:extLst>
          </p:cNvPr>
          <p:cNvSpPr/>
          <p:nvPr/>
        </p:nvSpPr>
        <p:spPr>
          <a:xfrm>
            <a:off x="1679714" y="1507588"/>
            <a:ext cx="2733260" cy="4386179"/>
          </a:xfrm>
          <a:prstGeom prst="roundRect">
            <a:avLst/>
          </a:prstGeom>
          <a:noFill/>
          <a:ln w="28575">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Freeform 3">
            <a:extLst>
              <a:ext uri="{FF2B5EF4-FFF2-40B4-BE49-F238E27FC236}">
                <a16:creationId xmlns:a16="http://schemas.microsoft.com/office/drawing/2014/main" id="{5A6BADEC-DA9B-BFB8-14BD-7329E5CA2E7D}"/>
              </a:ext>
              <a:ext uri="{C183D7F6-B498-43B3-948B-1728B52AA6E4}">
                <adec:decorative xmlns:adec="http://schemas.microsoft.com/office/drawing/2017/decorative" val="1"/>
              </a:ext>
            </a:extLst>
          </p:cNvPr>
          <p:cNvSpPr/>
          <p:nvPr/>
        </p:nvSpPr>
        <p:spPr>
          <a:xfrm>
            <a:off x="0" y="-79235"/>
            <a:ext cx="12191999" cy="804861"/>
          </a:xfrm>
          <a:custGeom>
            <a:avLst/>
            <a:gdLst/>
            <a:ahLst/>
            <a:cxnLst/>
            <a:rect l="l" t="t" r="r" b="b"/>
            <a:pathLst>
              <a:path w="4816592" h="463294">
                <a:moveTo>
                  <a:pt x="0" y="0"/>
                </a:moveTo>
                <a:lnTo>
                  <a:pt x="4816592" y="0"/>
                </a:lnTo>
                <a:lnTo>
                  <a:pt x="4816592" y="463294"/>
                </a:lnTo>
                <a:lnTo>
                  <a:pt x="0" y="463294"/>
                </a:lnTo>
                <a:close/>
              </a:path>
            </a:pathLst>
          </a:custGeom>
          <a:solidFill>
            <a:srgbClr val="8F23B3"/>
          </a:solidFill>
        </p:spPr>
        <p:txBody>
          <a:bodyPr/>
          <a:lstStyle/>
          <a:p>
            <a:endParaRPr lang="en-GB"/>
          </a:p>
        </p:txBody>
      </p:sp>
      <p:sp>
        <p:nvSpPr>
          <p:cNvPr id="11" name="TextBox 11">
            <a:extLst>
              <a:ext uri="{FF2B5EF4-FFF2-40B4-BE49-F238E27FC236}">
                <a16:creationId xmlns:a16="http://schemas.microsoft.com/office/drawing/2014/main" id="{DE62D817-A7C9-A3E5-34F6-2043536559E0}"/>
              </a:ext>
            </a:extLst>
          </p:cNvPr>
          <p:cNvSpPr txBox="1">
            <a:spLocks noGrp="1"/>
          </p:cNvSpPr>
          <p:nvPr>
            <p:ph type="title" idx="4294967295"/>
          </p:nvPr>
        </p:nvSpPr>
        <p:spPr>
          <a:xfrm>
            <a:off x="339232" y="157159"/>
            <a:ext cx="11698139" cy="373949"/>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rtl="0"/>
            <a:r>
              <a:rPr lang="en-GB" sz="2700" b="1" i="0" u="none" strike="noStrike" dirty="0">
                <a:solidFill>
                  <a:srgbClr val="FFFFFF"/>
                </a:solidFill>
                <a:effectLst/>
                <a:latin typeface="Arial" panose="020B0604020202020204" pitchFamily="34" charset="0"/>
              </a:rPr>
              <a:t>Mapping Secure by Design to delivery life cycles (Agile, 4 phases)</a:t>
            </a:r>
            <a:endParaRPr kumimoji="0" lang="en-US" sz="27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301857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Pentagon 149">
            <a:extLst>
              <a:ext uri="{FF2B5EF4-FFF2-40B4-BE49-F238E27FC236}">
                <a16:creationId xmlns:a16="http://schemas.microsoft.com/office/drawing/2014/main" id="{93FC16AF-9F87-EA74-5CA3-04B08B92A53F}"/>
              </a:ext>
            </a:extLst>
          </p:cNvPr>
          <p:cNvSpPr>
            <a:spLocks/>
          </p:cNvSpPr>
          <p:nvPr/>
        </p:nvSpPr>
        <p:spPr bwMode="gray">
          <a:xfrm>
            <a:off x="8344918" y="4844592"/>
            <a:ext cx="3690344" cy="94464"/>
          </a:xfrm>
          <a:prstGeom prst="homePlate">
            <a:avLst>
              <a:gd name="adj" fmla="val 34200"/>
            </a:avLst>
          </a:prstGeom>
          <a:solidFill>
            <a:srgbClr val="D5FDA9"/>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21: Retiring service components securely</a:t>
            </a:r>
          </a:p>
        </p:txBody>
      </p:sp>
      <p:sp>
        <p:nvSpPr>
          <p:cNvPr id="56" name="Pentagon 149">
            <a:extLst>
              <a:ext uri="{FF2B5EF4-FFF2-40B4-BE49-F238E27FC236}">
                <a16:creationId xmlns:a16="http://schemas.microsoft.com/office/drawing/2014/main" id="{B68592B0-0A67-AA70-AE4F-CD58845C55CD}"/>
              </a:ext>
            </a:extLst>
          </p:cNvPr>
          <p:cNvSpPr>
            <a:spLocks/>
          </p:cNvSpPr>
          <p:nvPr/>
        </p:nvSpPr>
        <p:spPr bwMode="gray">
          <a:xfrm>
            <a:off x="8347023" y="4710411"/>
            <a:ext cx="3690348" cy="94464"/>
          </a:xfrm>
          <a:prstGeom prst="homePlate">
            <a:avLst>
              <a:gd name="adj" fmla="val 34200"/>
            </a:avLst>
          </a:prstGeom>
          <a:solidFill>
            <a:srgbClr val="D5FDA9"/>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20: Evaluating the security impact of changes</a:t>
            </a:r>
          </a:p>
        </p:txBody>
      </p:sp>
      <p:sp>
        <p:nvSpPr>
          <p:cNvPr id="59" name="Pentagon 149">
            <a:extLst>
              <a:ext uri="{FF2B5EF4-FFF2-40B4-BE49-F238E27FC236}">
                <a16:creationId xmlns:a16="http://schemas.microsoft.com/office/drawing/2014/main" id="{6F7013DF-0759-A094-5A87-C79BBD065F80}"/>
              </a:ext>
            </a:extLst>
          </p:cNvPr>
          <p:cNvSpPr>
            <a:spLocks/>
          </p:cNvSpPr>
          <p:nvPr/>
        </p:nvSpPr>
        <p:spPr bwMode="gray">
          <a:xfrm>
            <a:off x="8346463" y="4569611"/>
            <a:ext cx="3682944" cy="91809"/>
          </a:xfrm>
          <a:prstGeom prst="homePlate">
            <a:avLst>
              <a:gd name="adj" fmla="val 34200"/>
            </a:avLst>
          </a:prstGeom>
          <a:solidFill>
            <a:srgbClr val="EAAA00">
              <a:lumMod val="40000"/>
              <a:lumOff val="60000"/>
            </a:srgbClr>
          </a:solidFill>
          <a:ln w="12700" cap="flat" cmpd="sng" algn="ctr">
            <a:solidFill>
              <a:srgbClr val="00A3A1">
                <a:shade val="50000"/>
              </a:srgbClr>
            </a:solidFill>
            <a:prstDash val="sysDot"/>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19: Managing observability (i.e. CSOC)</a:t>
            </a:r>
          </a:p>
        </p:txBody>
      </p:sp>
      <p:sp>
        <p:nvSpPr>
          <p:cNvPr id="58" name="Pentagon 149">
            <a:extLst>
              <a:ext uri="{FF2B5EF4-FFF2-40B4-BE49-F238E27FC236}">
                <a16:creationId xmlns:a16="http://schemas.microsoft.com/office/drawing/2014/main" id="{10AE91F1-62CD-3D29-D479-53FEA12F4759}"/>
              </a:ext>
            </a:extLst>
          </p:cNvPr>
          <p:cNvSpPr>
            <a:spLocks/>
          </p:cNvSpPr>
          <p:nvPr/>
        </p:nvSpPr>
        <p:spPr bwMode="gray">
          <a:xfrm>
            <a:off x="8346678" y="4439802"/>
            <a:ext cx="3682942" cy="94464"/>
          </a:xfrm>
          <a:prstGeom prst="homePlate">
            <a:avLst>
              <a:gd name="adj" fmla="val 34200"/>
            </a:avLst>
          </a:prstGeom>
          <a:solidFill>
            <a:srgbClr val="EAAA00">
              <a:lumMod val="40000"/>
              <a:lumOff val="60000"/>
            </a:srgbClr>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18: Discovering vulnerabilities (i.e. CSOC)</a:t>
            </a:r>
          </a:p>
        </p:txBody>
      </p:sp>
      <p:grpSp>
        <p:nvGrpSpPr>
          <p:cNvPr id="3" name="Group 2">
            <a:extLst>
              <a:ext uri="{FF2B5EF4-FFF2-40B4-BE49-F238E27FC236}">
                <a16:creationId xmlns:a16="http://schemas.microsoft.com/office/drawing/2014/main" id="{17119B3F-A978-99C7-E7F6-07E5F7021328}"/>
              </a:ext>
            </a:extLst>
          </p:cNvPr>
          <p:cNvGrpSpPr/>
          <p:nvPr/>
        </p:nvGrpSpPr>
        <p:grpSpPr>
          <a:xfrm>
            <a:off x="8378368" y="4455580"/>
            <a:ext cx="251162" cy="181176"/>
            <a:chOff x="8378368" y="4455580"/>
            <a:chExt cx="251162" cy="181176"/>
          </a:xfrm>
        </p:grpSpPr>
        <p:sp>
          <p:nvSpPr>
            <p:cNvPr id="60" name="Arrow: Curved Left 59">
              <a:extLst>
                <a:ext uri="{FF2B5EF4-FFF2-40B4-BE49-F238E27FC236}">
                  <a16:creationId xmlns:a16="http://schemas.microsoft.com/office/drawing/2014/main" id="{BD1262E8-CA64-46AB-662A-7DC992CC51AB}"/>
                </a:ext>
              </a:extLst>
            </p:cNvPr>
            <p:cNvSpPr/>
            <p:nvPr/>
          </p:nvSpPr>
          <p:spPr>
            <a:xfrm>
              <a:off x="8497034" y="4460453"/>
              <a:ext cx="132496" cy="176303"/>
            </a:xfrm>
            <a:prstGeom prst="curvedLeftArrow">
              <a:avLst>
                <a:gd name="adj1" fmla="val 35161"/>
                <a:gd name="adj2" fmla="val 46863"/>
                <a:gd name="adj3" fmla="val 25000"/>
              </a:avLst>
            </a:prstGeom>
            <a:solidFill>
              <a:srgbClr val="6D2077"/>
            </a:solidFill>
            <a:ln w="12700" cap="flat" cmpd="sng" algn="ctr">
              <a:solidFill>
                <a:srgbClr val="F68D2E"/>
              </a:solidFill>
              <a:prstDash val="solid"/>
              <a:miter lim="800000"/>
            </a:ln>
            <a:effectLst/>
          </p:spPr>
          <p:txBody>
            <a:bodyPr lIns="54000" tIns="54000" rIns="54000" bIns="54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900" b="0" i="0" u="none" strike="noStrike" kern="0" cap="none" spc="0" normalizeH="0" baseline="0" noProof="0" err="1">
                <a:ln>
                  <a:noFill/>
                </a:ln>
                <a:solidFill>
                  <a:prstClr val="white"/>
                </a:solidFill>
                <a:effectLst/>
                <a:uLnTx/>
                <a:uFillTx/>
                <a:latin typeface="Arial"/>
                <a:ea typeface="+mn-ea"/>
                <a:cs typeface="+mn-cs"/>
              </a:endParaRPr>
            </a:p>
          </p:txBody>
        </p:sp>
        <p:sp>
          <p:nvSpPr>
            <p:cNvPr id="61" name="Arrow: Curved Left 60">
              <a:extLst>
                <a:ext uri="{FF2B5EF4-FFF2-40B4-BE49-F238E27FC236}">
                  <a16:creationId xmlns:a16="http://schemas.microsoft.com/office/drawing/2014/main" id="{447F00D6-CA67-2C3B-6739-1BFFA6505B25}"/>
                </a:ext>
              </a:extLst>
            </p:cNvPr>
            <p:cNvSpPr/>
            <p:nvPr/>
          </p:nvSpPr>
          <p:spPr>
            <a:xfrm flipH="1" flipV="1">
              <a:off x="8378368" y="4455580"/>
              <a:ext cx="132496" cy="176302"/>
            </a:xfrm>
            <a:prstGeom prst="curvedLeftArrow">
              <a:avLst>
                <a:gd name="adj1" fmla="val 35161"/>
                <a:gd name="adj2" fmla="val 46863"/>
                <a:gd name="adj3" fmla="val 25000"/>
              </a:avLst>
            </a:prstGeom>
            <a:solidFill>
              <a:srgbClr val="6D2077"/>
            </a:solidFill>
            <a:ln w="12700" cap="flat" cmpd="sng" algn="ctr">
              <a:solidFill>
                <a:srgbClr val="F68D2E"/>
              </a:solidFill>
              <a:prstDash val="solid"/>
              <a:miter lim="800000"/>
            </a:ln>
            <a:effectLst/>
          </p:spPr>
          <p:txBody>
            <a:bodyPr lIns="54000" tIns="54000" rIns="54000" bIns="54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900" b="0" i="0" u="none" strike="noStrike" kern="0" cap="none" spc="0" normalizeH="0" baseline="0" noProof="0" err="1">
                <a:ln>
                  <a:noFill/>
                </a:ln>
                <a:solidFill>
                  <a:prstClr val="white"/>
                </a:solidFill>
                <a:effectLst/>
                <a:uLnTx/>
                <a:uFillTx/>
                <a:latin typeface="Arial"/>
                <a:ea typeface="+mn-ea"/>
                <a:cs typeface="+mn-cs"/>
              </a:endParaRPr>
            </a:p>
          </p:txBody>
        </p:sp>
      </p:grpSp>
      <p:sp>
        <p:nvSpPr>
          <p:cNvPr id="55" name="Pentagon 149">
            <a:extLst>
              <a:ext uri="{FF2B5EF4-FFF2-40B4-BE49-F238E27FC236}">
                <a16:creationId xmlns:a16="http://schemas.microsoft.com/office/drawing/2014/main" id="{62F5BFCB-D34F-5460-98FB-2742510D8078}"/>
              </a:ext>
            </a:extLst>
          </p:cNvPr>
          <p:cNvSpPr>
            <a:spLocks/>
          </p:cNvSpPr>
          <p:nvPr/>
        </p:nvSpPr>
        <p:spPr bwMode="gray">
          <a:xfrm>
            <a:off x="8343005" y="4296111"/>
            <a:ext cx="3689720" cy="94464"/>
          </a:xfrm>
          <a:prstGeom prst="homePlate">
            <a:avLst>
              <a:gd name="adj" fmla="val 34200"/>
            </a:avLst>
          </a:prstGeom>
          <a:solidFill>
            <a:srgbClr val="00A3A1">
              <a:lumMod val="40000"/>
              <a:lumOff val="60000"/>
            </a:srgbClr>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16: Assessing the effectiveness of security controls</a:t>
            </a:r>
          </a:p>
        </p:txBody>
      </p:sp>
      <p:sp>
        <p:nvSpPr>
          <p:cNvPr id="54" name="Pentagon 149">
            <a:extLst>
              <a:ext uri="{FF2B5EF4-FFF2-40B4-BE49-F238E27FC236}">
                <a16:creationId xmlns:a16="http://schemas.microsoft.com/office/drawing/2014/main" id="{4DA4B584-CE31-1DCC-6136-16F4B09CF595}"/>
              </a:ext>
            </a:extLst>
          </p:cNvPr>
          <p:cNvSpPr>
            <a:spLocks/>
          </p:cNvSpPr>
          <p:nvPr/>
        </p:nvSpPr>
        <p:spPr bwMode="gray">
          <a:xfrm>
            <a:off x="8343005" y="4165072"/>
            <a:ext cx="3689718" cy="92123"/>
          </a:xfrm>
          <a:prstGeom prst="homePlate">
            <a:avLst>
              <a:gd name="adj" fmla="val 34200"/>
            </a:avLst>
          </a:prstGeom>
          <a:solidFill>
            <a:srgbClr val="00A3A1">
              <a:lumMod val="40000"/>
              <a:lumOff val="60000"/>
            </a:srgbClr>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15: Responding to and mitigating security risks</a:t>
            </a:r>
          </a:p>
        </p:txBody>
      </p:sp>
      <p:sp>
        <p:nvSpPr>
          <p:cNvPr id="5" name="Rectangle: Rounded Corners 4">
            <a:extLst>
              <a:ext uri="{FF2B5EF4-FFF2-40B4-BE49-F238E27FC236}">
                <a16:creationId xmlns:a16="http://schemas.microsoft.com/office/drawing/2014/main" id="{29EB4C46-93B5-E415-3095-DFD90524F29E}"/>
              </a:ext>
            </a:extLst>
          </p:cNvPr>
          <p:cNvSpPr/>
          <p:nvPr/>
        </p:nvSpPr>
        <p:spPr>
          <a:xfrm>
            <a:off x="8870544" y="1155834"/>
            <a:ext cx="2449859" cy="269561"/>
          </a:xfrm>
          <a:prstGeom prst="round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Readiness / live</a:t>
            </a:r>
          </a:p>
        </p:txBody>
      </p:sp>
      <p:sp>
        <p:nvSpPr>
          <p:cNvPr id="139" name="Pentagon 149">
            <a:extLst>
              <a:ext uri="{FF2B5EF4-FFF2-40B4-BE49-F238E27FC236}">
                <a16:creationId xmlns:a16="http://schemas.microsoft.com/office/drawing/2014/main" id="{043A9AD0-87E7-43FB-64A1-CA2F4C78A0C8}"/>
              </a:ext>
            </a:extLst>
          </p:cNvPr>
          <p:cNvSpPr>
            <a:spLocks/>
          </p:cNvSpPr>
          <p:nvPr/>
        </p:nvSpPr>
        <p:spPr bwMode="gray">
          <a:xfrm>
            <a:off x="4196357" y="6461017"/>
            <a:ext cx="3774314" cy="94464"/>
          </a:xfrm>
          <a:prstGeom prst="homePlate">
            <a:avLst>
              <a:gd name="adj" fmla="val 34200"/>
            </a:avLst>
          </a:prstGeom>
          <a:solidFill>
            <a:srgbClr val="D5FDA9"/>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21: Retiring service components securely</a:t>
            </a:r>
          </a:p>
        </p:txBody>
      </p:sp>
      <p:sp>
        <p:nvSpPr>
          <p:cNvPr id="136" name="Pentagon 149">
            <a:extLst>
              <a:ext uri="{FF2B5EF4-FFF2-40B4-BE49-F238E27FC236}">
                <a16:creationId xmlns:a16="http://schemas.microsoft.com/office/drawing/2014/main" id="{526ED67A-25E7-6323-B5A7-7DD6CDE7479E}"/>
              </a:ext>
            </a:extLst>
          </p:cNvPr>
          <p:cNvSpPr>
            <a:spLocks/>
          </p:cNvSpPr>
          <p:nvPr/>
        </p:nvSpPr>
        <p:spPr bwMode="gray">
          <a:xfrm>
            <a:off x="4197074" y="6327640"/>
            <a:ext cx="3774318" cy="94464"/>
          </a:xfrm>
          <a:prstGeom prst="homePlate">
            <a:avLst>
              <a:gd name="adj" fmla="val 34200"/>
            </a:avLst>
          </a:prstGeom>
          <a:solidFill>
            <a:srgbClr val="D5FDA9"/>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20: Evaluating the security impact of changes</a:t>
            </a:r>
          </a:p>
        </p:txBody>
      </p:sp>
      <p:sp>
        <p:nvSpPr>
          <p:cNvPr id="138" name="Pentagon 149">
            <a:extLst>
              <a:ext uri="{FF2B5EF4-FFF2-40B4-BE49-F238E27FC236}">
                <a16:creationId xmlns:a16="http://schemas.microsoft.com/office/drawing/2014/main" id="{BB8A2AB7-75DF-9F0D-A6F1-A458867A3BF1}"/>
              </a:ext>
            </a:extLst>
          </p:cNvPr>
          <p:cNvSpPr>
            <a:spLocks/>
          </p:cNvSpPr>
          <p:nvPr/>
        </p:nvSpPr>
        <p:spPr bwMode="gray">
          <a:xfrm>
            <a:off x="4196357" y="6201890"/>
            <a:ext cx="3774317" cy="94464"/>
          </a:xfrm>
          <a:prstGeom prst="homePlate">
            <a:avLst>
              <a:gd name="adj" fmla="val 34200"/>
            </a:avLst>
          </a:prstGeom>
          <a:solidFill>
            <a:srgbClr val="EAAA00">
              <a:lumMod val="40000"/>
              <a:lumOff val="60000"/>
            </a:srgbClr>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19: Managing observability</a:t>
            </a:r>
          </a:p>
        </p:txBody>
      </p:sp>
      <p:sp>
        <p:nvSpPr>
          <p:cNvPr id="137" name="Pentagon 149">
            <a:extLst>
              <a:ext uri="{FF2B5EF4-FFF2-40B4-BE49-F238E27FC236}">
                <a16:creationId xmlns:a16="http://schemas.microsoft.com/office/drawing/2014/main" id="{D9D0F20C-7FD6-A9E8-0E01-6BAEA9AE2F7B}"/>
              </a:ext>
            </a:extLst>
          </p:cNvPr>
          <p:cNvSpPr>
            <a:spLocks/>
          </p:cNvSpPr>
          <p:nvPr/>
        </p:nvSpPr>
        <p:spPr bwMode="gray">
          <a:xfrm>
            <a:off x="4196357" y="6071632"/>
            <a:ext cx="3774314" cy="94464"/>
          </a:xfrm>
          <a:prstGeom prst="homePlate">
            <a:avLst>
              <a:gd name="adj" fmla="val 34200"/>
            </a:avLst>
          </a:prstGeom>
          <a:solidFill>
            <a:srgbClr val="EAAA00">
              <a:lumMod val="40000"/>
              <a:lumOff val="60000"/>
            </a:srgbClr>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18: Discovering vulnerabilities</a:t>
            </a:r>
          </a:p>
        </p:txBody>
      </p:sp>
      <p:sp>
        <p:nvSpPr>
          <p:cNvPr id="135" name="Pentagon 149">
            <a:extLst>
              <a:ext uri="{FF2B5EF4-FFF2-40B4-BE49-F238E27FC236}">
                <a16:creationId xmlns:a16="http://schemas.microsoft.com/office/drawing/2014/main" id="{FD240158-A80F-E94C-856C-E09087E41D42}"/>
              </a:ext>
            </a:extLst>
          </p:cNvPr>
          <p:cNvSpPr>
            <a:spLocks/>
          </p:cNvSpPr>
          <p:nvPr/>
        </p:nvSpPr>
        <p:spPr bwMode="gray">
          <a:xfrm>
            <a:off x="4196998" y="5941564"/>
            <a:ext cx="3773674" cy="92123"/>
          </a:xfrm>
          <a:prstGeom prst="homePlate">
            <a:avLst>
              <a:gd name="adj" fmla="val 34200"/>
            </a:avLst>
          </a:prstGeom>
          <a:solidFill>
            <a:srgbClr val="EAAA00">
              <a:lumMod val="40000"/>
              <a:lumOff val="60000"/>
            </a:srgbClr>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17: Implementing a vulnerability management process</a:t>
            </a:r>
          </a:p>
        </p:txBody>
      </p:sp>
      <p:sp>
        <p:nvSpPr>
          <p:cNvPr id="141" name="Pentagon 149">
            <a:extLst>
              <a:ext uri="{FF2B5EF4-FFF2-40B4-BE49-F238E27FC236}">
                <a16:creationId xmlns:a16="http://schemas.microsoft.com/office/drawing/2014/main" id="{E4DB3A03-6B24-5DE3-1F23-83AC439016B4}"/>
              </a:ext>
            </a:extLst>
          </p:cNvPr>
          <p:cNvSpPr>
            <a:spLocks/>
          </p:cNvSpPr>
          <p:nvPr/>
        </p:nvSpPr>
        <p:spPr bwMode="gray">
          <a:xfrm>
            <a:off x="4193588" y="5814591"/>
            <a:ext cx="3773676" cy="94464"/>
          </a:xfrm>
          <a:prstGeom prst="homePlate">
            <a:avLst>
              <a:gd name="adj" fmla="val 34200"/>
            </a:avLst>
          </a:prstGeom>
          <a:solidFill>
            <a:srgbClr val="00A3A1">
              <a:lumMod val="40000"/>
              <a:lumOff val="60000"/>
            </a:srgbClr>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16: Assessing the effectiveness of security controls</a:t>
            </a:r>
          </a:p>
        </p:txBody>
      </p:sp>
      <p:sp>
        <p:nvSpPr>
          <p:cNvPr id="140" name="Pentagon 149">
            <a:extLst>
              <a:ext uri="{FF2B5EF4-FFF2-40B4-BE49-F238E27FC236}">
                <a16:creationId xmlns:a16="http://schemas.microsoft.com/office/drawing/2014/main" id="{B78460B7-82BA-D2B2-E794-111F9808C800}"/>
              </a:ext>
            </a:extLst>
          </p:cNvPr>
          <p:cNvSpPr>
            <a:spLocks/>
          </p:cNvSpPr>
          <p:nvPr/>
        </p:nvSpPr>
        <p:spPr bwMode="gray">
          <a:xfrm>
            <a:off x="4192956" y="5684777"/>
            <a:ext cx="3773674" cy="92123"/>
          </a:xfrm>
          <a:prstGeom prst="homePlate">
            <a:avLst>
              <a:gd name="adj" fmla="val 34200"/>
            </a:avLst>
          </a:prstGeom>
          <a:solidFill>
            <a:srgbClr val="00A3A1">
              <a:lumMod val="40000"/>
              <a:lumOff val="60000"/>
            </a:srgbClr>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15: Responding to and mitigating security risks</a:t>
            </a:r>
          </a:p>
        </p:txBody>
      </p:sp>
      <p:sp>
        <p:nvSpPr>
          <p:cNvPr id="134" name="Pentagon 149">
            <a:extLst>
              <a:ext uri="{FF2B5EF4-FFF2-40B4-BE49-F238E27FC236}">
                <a16:creationId xmlns:a16="http://schemas.microsoft.com/office/drawing/2014/main" id="{00A3DB8D-F72C-7526-E853-9C8984D44FE4}"/>
              </a:ext>
            </a:extLst>
          </p:cNvPr>
          <p:cNvSpPr>
            <a:spLocks/>
          </p:cNvSpPr>
          <p:nvPr/>
        </p:nvSpPr>
        <p:spPr bwMode="gray">
          <a:xfrm>
            <a:off x="4188926" y="5552044"/>
            <a:ext cx="3774318" cy="94464"/>
          </a:xfrm>
          <a:prstGeom prst="homePlate">
            <a:avLst>
              <a:gd name="adj" fmla="val 34200"/>
            </a:avLst>
          </a:prstGeom>
          <a:solidFill>
            <a:srgbClr val="00A3A1">
              <a:lumMod val="40000"/>
              <a:lumOff val="60000"/>
            </a:srgbClr>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14: Agreeing a security controls set for your service</a:t>
            </a:r>
          </a:p>
        </p:txBody>
      </p:sp>
      <p:sp>
        <p:nvSpPr>
          <p:cNvPr id="131" name="Pentagon 149">
            <a:extLst>
              <a:ext uri="{FF2B5EF4-FFF2-40B4-BE49-F238E27FC236}">
                <a16:creationId xmlns:a16="http://schemas.microsoft.com/office/drawing/2014/main" id="{B9EDC8D5-6FA8-5943-0A33-3B23A6BB1919}"/>
              </a:ext>
            </a:extLst>
          </p:cNvPr>
          <p:cNvSpPr>
            <a:spLocks/>
          </p:cNvSpPr>
          <p:nvPr/>
        </p:nvSpPr>
        <p:spPr bwMode="gray">
          <a:xfrm>
            <a:off x="4188952" y="5415902"/>
            <a:ext cx="3774318" cy="94464"/>
          </a:xfrm>
          <a:prstGeom prst="homePlate">
            <a:avLst>
              <a:gd name="adj" fmla="val 34200"/>
            </a:avLst>
          </a:prstGeom>
          <a:solidFill>
            <a:srgbClr val="00A3A1">
              <a:lumMod val="40000"/>
              <a:lumOff val="60000"/>
            </a:srgbClr>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13: Performing a security risk assessment</a:t>
            </a:r>
          </a:p>
        </p:txBody>
      </p:sp>
      <p:sp>
        <p:nvSpPr>
          <p:cNvPr id="133" name="Pentagon 149">
            <a:extLst>
              <a:ext uri="{FF2B5EF4-FFF2-40B4-BE49-F238E27FC236}">
                <a16:creationId xmlns:a16="http://schemas.microsoft.com/office/drawing/2014/main" id="{88BD5711-AD38-D2FB-00A9-249D791C929C}"/>
              </a:ext>
            </a:extLst>
          </p:cNvPr>
          <p:cNvSpPr>
            <a:spLocks/>
          </p:cNvSpPr>
          <p:nvPr/>
        </p:nvSpPr>
        <p:spPr bwMode="gray">
          <a:xfrm>
            <a:off x="4188949" y="5279725"/>
            <a:ext cx="3774317" cy="94464"/>
          </a:xfrm>
          <a:prstGeom prst="homePlate">
            <a:avLst>
              <a:gd name="adj" fmla="val 34200"/>
            </a:avLst>
          </a:prstGeom>
          <a:solidFill>
            <a:srgbClr val="00A3A1">
              <a:lumMod val="40000"/>
              <a:lumOff val="60000"/>
            </a:srgbClr>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12: Performing threat modelling</a:t>
            </a:r>
          </a:p>
        </p:txBody>
      </p:sp>
      <p:sp>
        <p:nvSpPr>
          <p:cNvPr id="132" name="Pentagon 149">
            <a:extLst>
              <a:ext uri="{FF2B5EF4-FFF2-40B4-BE49-F238E27FC236}">
                <a16:creationId xmlns:a16="http://schemas.microsoft.com/office/drawing/2014/main" id="{F45BA7AA-F73B-A0ED-5900-B8FA23729DA3}"/>
              </a:ext>
            </a:extLst>
          </p:cNvPr>
          <p:cNvSpPr>
            <a:spLocks/>
          </p:cNvSpPr>
          <p:nvPr/>
        </p:nvSpPr>
        <p:spPr bwMode="gray">
          <a:xfrm>
            <a:off x="4188950" y="5137824"/>
            <a:ext cx="2771376" cy="94464"/>
          </a:xfrm>
          <a:prstGeom prst="homePlate">
            <a:avLst>
              <a:gd name="adj" fmla="val 34200"/>
            </a:avLst>
          </a:prstGeom>
          <a:solidFill>
            <a:srgbClr val="00A3A1">
              <a:lumMod val="40000"/>
              <a:lumOff val="60000"/>
            </a:srgbClr>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11: Sourcing a threat assessment</a:t>
            </a:r>
          </a:p>
        </p:txBody>
      </p:sp>
      <p:sp>
        <p:nvSpPr>
          <p:cNvPr id="13" name="Pentagon 149">
            <a:extLst>
              <a:ext uri="{FF2B5EF4-FFF2-40B4-BE49-F238E27FC236}">
                <a16:creationId xmlns:a16="http://schemas.microsoft.com/office/drawing/2014/main" id="{0EB6427E-A7C3-A5F4-0B87-4DA6E5D862A8}"/>
              </a:ext>
            </a:extLst>
          </p:cNvPr>
          <p:cNvSpPr>
            <a:spLocks/>
          </p:cNvSpPr>
          <p:nvPr/>
        </p:nvSpPr>
        <p:spPr bwMode="gray">
          <a:xfrm>
            <a:off x="4189571" y="4992310"/>
            <a:ext cx="3781099" cy="94464"/>
          </a:xfrm>
          <a:prstGeom prst="homePlate">
            <a:avLst>
              <a:gd name="adj" fmla="val 34200"/>
            </a:avLst>
          </a:prstGeom>
          <a:solidFill>
            <a:srgbClr val="00A3A1">
              <a:lumMod val="40000"/>
              <a:lumOff val="60000"/>
            </a:srgbClr>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10: Assessing the importance of service assets</a:t>
            </a:r>
          </a:p>
        </p:txBody>
      </p:sp>
      <p:sp>
        <p:nvSpPr>
          <p:cNvPr id="129" name="Pentagon 149">
            <a:extLst>
              <a:ext uri="{FF2B5EF4-FFF2-40B4-BE49-F238E27FC236}">
                <a16:creationId xmlns:a16="http://schemas.microsoft.com/office/drawing/2014/main" id="{99390FAB-7982-5876-31CC-407082E2B4A5}"/>
              </a:ext>
            </a:extLst>
          </p:cNvPr>
          <p:cNvSpPr>
            <a:spLocks/>
          </p:cNvSpPr>
          <p:nvPr/>
        </p:nvSpPr>
        <p:spPr bwMode="gray">
          <a:xfrm>
            <a:off x="4189571" y="4856133"/>
            <a:ext cx="3781104" cy="94464"/>
          </a:xfrm>
          <a:prstGeom prst="homePlate">
            <a:avLst>
              <a:gd name="adj" fmla="val 34200"/>
            </a:avLst>
          </a:prstGeom>
          <a:solidFill>
            <a:srgbClr val="00A3A1">
              <a:lumMod val="40000"/>
              <a:lumOff val="60000"/>
            </a:srgbClr>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9: Documenting service assets</a:t>
            </a:r>
          </a:p>
        </p:txBody>
      </p:sp>
      <p:sp>
        <p:nvSpPr>
          <p:cNvPr id="128" name="Pentagon 149">
            <a:extLst>
              <a:ext uri="{FF2B5EF4-FFF2-40B4-BE49-F238E27FC236}">
                <a16:creationId xmlns:a16="http://schemas.microsoft.com/office/drawing/2014/main" id="{C4ED9747-CE5E-BB0E-B0AE-BB0456F04594}"/>
              </a:ext>
            </a:extLst>
          </p:cNvPr>
          <p:cNvSpPr>
            <a:spLocks/>
          </p:cNvSpPr>
          <p:nvPr/>
        </p:nvSpPr>
        <p:spPr bwMode="gray">
          <a:xfrm>
            <a:off x="4189572" y="4714232"/>
            <a:ext cx="3781100" cy="94464"/>
          </a:xfrm>
          <a:prstGeom prst="homePlate">
            <a:avLst>
              <a:gd name="adj" fmla="val 34200"/>
            </a:avLst>
          </a:prstGeom>
          <a:solidFill>
            <a:srgbClr val="FFAFFF"/>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6: Managing third party product security risks</a:t>
            </a:r>
          </a:p>
        </p:txBody>
      </p:sp>
      <p:sp>
        <p:nvSpPr>
          <p:cNvPr id="8" name="Pentagon 149">
            <a:extLst>
              <a:ext uri="{FF2B5EF4-FFF2-40B4-BE49-F238E27FC236}">
                <a16:creationId xmlns:a16="http://schemas.microsoft.com/office/drawing/2014/main" id="{F21E79FD-C3EC-74C1-E321-43FA6C7282C1}"/>
              </a:ext>
            </a:extLst>
          </p:cNvPr>
          <p:cNvSpPr>
            <a:spLocks/>
          </p:cNvSpPr>
          <p:nvPr/>
        </p:nvSpPr>
        <p:spPr bwMode="gray">
          <a:xfrm>
            <a:off x="4190203" y="4579991"/>
            <a:ext cx="3781100" cy="94464"/>
          </a:xfrm>
          <a:prstGeom prst="homePlate">
            <a:avLst>
              <a:gd name="adj" fmla="val 34200"/>
            </a:avLst>
          </a:prstGeom>
          <a:solidFill>
            <a:schemeClr val="accent5">
              <a:lumMod val="20000"/>
              <a:lumOff val="80000"/>
            </a:schemeClr>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3: Agreeing roles and responsibilities</a:t>
            </a:r>
          </a:p>
        </p:txBody>
      </p:sp>
      <p:sp>
        <p:nvSpPr>
          <p:cNvPr id="12" name="Pentagon 149">
            <a:extLst>
              <a:ext uri="{FF2B5EF4-FFF2-40B4-BE49-F238E27FC236}">
                <a16:creationId xmlns:a16="http://schemas.microsoft.com/office/drawing/2014/main" id="{00E748AD-30BA-2B95-1168-85192A6296AF}"/>
              </a:ext>
            </a:extLst>
          </p:cNvPr>
          <p:cNvSpPr>
            <a:spLocks/>
          </p:cNvSpPr>
          <p:nvPr/>
        </p:nvSpPr>
        <p:spPr bwMode="gray">
          <a:xfrm>
            <a:off x="4190203" y="4441788"/>
            <a:ext cx="3781100" cy="94464"/>
          </a:xfrm>
          <a:prstGeom prst="homePlate">
            <a:avLst>
              <a:gd name="adj" fmla="val 34200"/>
            </a:avLst>
          </a:prstGeom>
          <a:solidFill>
            <a:schemeClr val="accent5">
              <a:lumMod val="20000"/>
              <a:lumOff val="80000"/>
            </a:schemeClr>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2: Identifying security resources</a:t>
            </a:r>
          </a:p>
        </p:txBody>
      </p:sp>
      <p:sp>
        <p:nvSpPr>
          <p:cNvPr id="9" name="Pentagon 149">
            <a:extLst>
              <a:ext uri="{FF2B5EF4-FFF2-40B4-BE49-F238E27FC236}">
                <a16:creationId xmlns:a16="http://schemas.microsoft.com/office/drawing/2014/main" id="{FABD9DE7-F53A-7C2B-4FE8-B9A81B6B82E7}"/>
              </a:ext>
            </a:extLst>
          </p:cNvPr>
          <p:cNvSpPr>
            <a:spLocks/>
          </p:cNvSpPr>
          <p:nvPr/>
        </p:nvSpPr>
        <p:spPr bwMode="gray">
          <a:xfrm>
            <a:off x="4189570" y="4311974"/>
            <a:ext cx="2772061" cy="92123"/>
          </a:xfrm>
          <a:prstGeom prst="homePlate">
            <a:avLst>
              <a:gd name="adj" fmla="val 34200"/>
            </a:avLst>
          </a:prstGeom>
          <a:solidFill>
            <a:schemeClr val="accent5">
              <a:lumMod val="20000"/>
              <a:lumOff val="80000"/>
            </a:schemeClr>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5: Working out the project’s security risk appetite</a:t>
            </a:r>
          </a:p>
        </p:txBody>
      </p:sp>
      <p:sp>
        <p:nvSpPr>
          <p:cNvPr id="7" name="Pentagon 149">
            <a:extLst>
              <a:ext uri="{FF2B5EF4-FFF2-40B4-BE49-F238E27FC236}">
                <a16:creationId xmlns:a16="http://schemas.microsoft.com/office/drawing/2014/main" id="{3CC0A40B-90E0-BC31-4A61-81621E8C2F6C}"/>
              </a:ext>
            </a:extLst>
          </p:cNvPr>
          <p:cNvSpPr>
            <a:spLocks/>
          </p:cNvSpPr>
          <p:nvPr/>
        </p:nvSpPr>
        <p:spPr bwMode="gray">
          <a:xfrm>
            <a:off x="4188169" y="4190245"/>
            <a:ext cx="3782505" cy="92123"/>
          </a:xfrm>
          <a:prstGeom prst="homePlate">
            <a:avLst>
              <a:gd name="adj" fmla="val 34200"/>
            </a:avLst>
          </a:prstGeom>
          <a:solidFill>
            <a:schemeClr val="accent5">
              <a:lumMod val="20000"/>
              <a:lumOff val="80000"/>
            </a:schemeClr>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1: Considering security within the business case</a:t>
            </a:r>
          </a:p>
        </p:txBody>
      </p:sp>
      <p:sp>
        <p:nvSpPr>
          <p:cNvPr id="18" name="Rectangle: Rounded Corners 17">
            <a:extLst>
              <a:ext uri="{FF2B5EF4-FFF2-40B4-BE49-F238E27FC236}">
                <a16:creationId xmlns:a16="http://schemas.microsoft.com/office/drawing/2014/main" id="{324168B2-D86B-8FCA-5752-270E31FBB875}"/>
              </a:ext>
            </a:extLst>
          </p:cNvPr>
          <p:cNvSpPr/>
          <p:nvPr/>
        </p:nvSpPr>
        <p:spPr>
          <a:xfrm>
            <a:off x="7010400" y="1154518"/>
            <a:ext cx="1005540" cy="269561"/>
          </a:xfrm>
          <a:prstGeom prst="round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Deliver</a:t>
            </a:r>
          </a:p>
        </p:txBody>
      </p:sp>
      <p:sp>
        <p:nvSpPr>
          <p:cNvPr id="25" name="Rectangle: Rounded Corners 24">
            <a:extLst>
              <a:ext uri="{FF2B5EF4-FFF2-40B4-BE49-F238E27FC236}">
                <a16:creationId xmlns:a16="http://schemas.microsoft.com/office/drawing/2014/main" id="{B724A1C5-63DC-7223-7B10-C942F1D2AFDE}"/>
              </a:ext>
            </a:extLst>
          </p:cNvPr>
          <p:cNvSpPr/>
          <p:nvPr/>
        </p:nvSpPr>
        <p:spPr>
          <a:xfrm>
            <a:off x="4754870" y="1154516"/>
            <a:ext cx="1902428" cy="269561"/>
          </a:xfrm>
          <a:prstGeom prst="round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Appraise / define</a:t>
            </a:r>
          </a:p>
        </p:txBody>
      </p:sp>
      <p:sp>
        <p:nvSpPr>
          <p:cNvPr id="33" name="Pentagon 149">
            <a:extLst>
              <a:ext uri="{FF2B5EF4-FFF2-40B4-BE49-F238E27FC236}">
                <a16:creationId xmlns:a16="http://schemas.microsoft.com/office/drawing/2014/main" id="{9358F3E6-F352-C095-E708-270A6D439828}"/>
              </a:ext>
            </a:extLst>
          </p:cNvPr>
          <p:cNvSpPr>
            <a:spLocks/>
          </p:cNvSpPr>
          <p:nvPr/>
        </p:nvSpPr>
        <p:spPr bwMode="gray">
          <a:xfrm>
            <a:off x="1761063" y="5417395"/>
            <a:ext cx="2179000" cy="94464"/>
          </a:xfrm>
          <a:prstGeom prst="homePlate">
            <a:avLst>
              <a:gd name="adj" fmla="val 34200"/>
            </a:avLst>
          </a:prstGeom>
          <a:solidFill>
            <a:srgbClr val="00A3A1">
              <a:lumMod val="40000"/>
              <a:lumOff val="60000"/>
            </a:srgbClr>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11: Sourcing a threat assessment</a:t>
            </a:r>
          </a:p>
        </p:txBody>
      </p:sp>
      <p:sp>
        <p:nvSpPr>
          <p:cNvPr id="30" name="Pentagon 149">
            <a:extLst>
              <a:ext uri="{FF2B5EF4-FFF2-40B4-BE49-F238E27FC236}">
                <a16:creationId xmlns:a16="http://schemas.microsoft.com/office/drawing/2014/main" id="{90C1C72B-7B82-9E56-E97F-AA93BCDB1261}"/>
              </a:ext>
            </a:extLst>
          </p:cNvPr>
          <p:cNvSpPr>
            <a:spLocks/>
          </p:cNvSpPr>
          <p:nvPr/>
        </p:nvSpPr>
        <p:spPr bwMode="gray">
          <a:xfrm>
            <a:off x="1761078" y="5281253"/>
            <a:ext cx="2179000" cy="94464"/>
          </a:xfrm>
          <a:prstGeom prst="homePlate">
            <a:avLst>
              <a:gd name="adj" fmla="val 34200"/>
            </a:avLst>
          </a:prstGeom>
          <a:solidFill>
            <a:srgbClr val="00A3A1">
              <a:lumMod val="40000"/>
              <a:lumOff val="60000"/>
            </a:srgbClr>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10: Assessing the importance of service assets</a:t>
            </a:r>
          </a:p>
        </p:txBody>
      </p:sp>
      <p:sp>
        <p:nvSpPr>
          <p:cNvPr id="32" name="Pentagon 149">
            <a:extLst>
              <a:ext uri="{FF2B5EF4-FFF2-40B4-BE49-F238E27FC236}">
                <a16:creationId xmlns:a16="http://schemas.microsoft.com/office/drawing/2014/main" id="{2C887D1F-FDF4-3907-FFE5-6CC0CD17B444}"/>
              </a:ext>
            </a:extLst>
          </p:cNvPr>
          <p:cNvSpPr>
            <a:spLocks/>
          </p:cNvSpPr>
          <p:nvPr/>
        </p:nvSpPr>
        <p:spPr bwMode="gray">
          <a:xfrm>
            <a:off x="1761076" y="5145076"/>
            <a:ext cx="2178999" cy="94464"/>
          </a:xfrm>
          <a:prstGeom prst="homePlate">
            <a:avLst>
              <a:gd name="adj" fmla="val 34200"/>
            </a:avLst>
          </a:prstGeom>
          <a:solidFill>
            <a:srgbClr val="00A3A1">
              <a:lumMod val="40000"/>
              <a:lumOff val="60000"/>
            </a:srgbClr>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9: Documenting service assets</a:t>
            </a:r>
          </a:p>
        </p:txBody>
      </p:sp>
      <p:sp>
        <p:nvSpPr>
          <p:cNvPr id="31" name="Pentagon 149">
            <a:extLst>
              <a:ext uri="{FF2B5EF4-FFF2-40B4-BE49-F238E27FC236}">
                <a16:creationId xmlns:a16="http://schemas.microsoft.com/office/drawing/2014/main" id="{D6528A6B-1E04-72EE-1E31-4A133E526CD7}"/>
              </a:ext>
            </a:extLst>
          </p:cNvPr>
          <p:cNvSpPr>
            <a:spLocks/>
          </p:cNvSpPr>
          <p:nvPr/>
        </p:nvSpPr>
        <p:spPr bwMode="gray">
          <a:xfrm>
            <a:off x="1761077" y="5003175"/>
            <a:ext cx="2178998" cy="94464"/>
          </a:xfrm>
          <a:prstGeom prst="homePlate">
            <a:avLst>
              <a:gd name="adj" fmla="val 34200"/>
            </a:avLst>
          </a:prstGeom>
          <a:solidFill>
            <a:srgbClr val="FFAFFF"/>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6: Managing third party product security risks</a:t>
            </a:r>
          </a:p>
        </p:txBody>
      </p:sp>
      <p:sp>
        <p:nvSpPr>
          <p:cNvPr id="26" name="Pentagon 149">
            <a:extLst>
              <a:ext uri="{FF2B5EF4-FFF2-40B4-BE49-F238E27FC236}">
                <a16:creationId xmlns:a16="http://schemas.microsoft.com/office/drawing/2014/main" id="{EE61CCFC-77A8-0C22-7DD1-09EA28A11B66}"/>
              </a:ext>
            </a:extLst>
          </p:cNvPr>
          <p:cNvSpPr>
            <a:spLocks/>
          </p:cNvSpPr>
          <p:nvPr/>
        </p:nvSpPr>
        <p:spPr bwMode="gray">
          <a:xfrm>
            <a:off x="1761435" y="4857661"/>
            <a:ext cx="2179000" cy="94464"/>
          </a:xfrm>
          <a:prstGeom prst="homePlate">
            <a:avLst>
              <a:gd name="adj" fmla="val 34200"/>
            </a:avLst>
          </a:prstGeom>
          <a:solidFill>
            <a:schemeClr val="accent5">
              <a:lumMod val="20000"/>
              <a:lumOff val="80000"/>
            </a:schemeClr>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5: Working out the project’s security risk appetite</a:t>
            </a:r>
          </a:p>
        </p:txBody>
      </p:sp>
      <p:sp>
        <p:nvSpPr>
          <p:cNvPr id="29" name="Pentagon 149">
            <a:extLst>
              <a:ext uri="{FF2B5EF4-FFF2-40B4-BE49-F238E27FC236}">
                <a16:creationId xmlns:a16="http://schemas.microsoft.com/office/drawing/2014/main" id="{78DF8CE7-A283-93E4-08BD-8EEF54A477AC}"/>
              </a:ext>
            </a:extLst>
          </p:cNvPr>
          <p:cNvSpPr>
            <a:spLocks/>
          </p:cNvSpPr>
          <p:nvPr/>
        </p:nvSpPr>
        <p:spPr bwMode="gray">
          <a:xfrm>
            <a:off x="1761433" y="4721484"/>
            <a:ext cx="2178999" cy="94464"/>
          </a:xfrm>
          <a:prstGeom prst="homePlate">
            <a:avLst>
              <a:gd name="adj" fmla="val 34200"/>
            </a:avLst>
          </a:prstGeom>
          <a:solidFill>
            <a:srgbClr val="FFAFFF"/>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7: Understanding cyber security obligations</a:t>
            </a:r>
          </a:p>
        </p:txBody>
      </p:sp>
      <p:sp>
        <p:nvSpPr>
          <p:cNvPr id="28" name="Pentagon 149">
            <a:extLst>
              <a:ext uri="{FF2B5EF4-FFF2-40B4-BE49-F238E27FC236}">
                <a16:creationId xmlns:a16="http://schemas.microsoft.com/office/drawing/2014/main" id="{DEC3A471-1744-F68B-F417-9D30A1B54D9E}"/>
              </a:ext>
            </a:extLst>
          </p:cNvPr>
          <p:cNvSpPr>
            <a:spLocks/>
          </p:cNvSpPr>
          <p:nvPr/>
        </p:nvSpPr>
        <p:spPr bwMode="gray">
          <a:xfrm>
            <a:off x="1761434" y="4579583"/>
            <a:ext cx="2178998" cy="94464"/>
          </a:xfrm>
          <a:prstGeom prst="homePlate">
            <a:avLst>
              <a:gd name="adj" fmla="val 34200"/>
            </a:avLst>
          </a:prstGeom>
          <a:solidFill>
            <a:srgbClr val="FFAFFF"/>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8: Understanding business objectives and user needs</a:t>
            </a:r>
          </a:p>
        </p:txBody>
      </p:sp>
      <p:sp>
        <p:nvSpPr>
          <p:cNvPr id="21" name="Pentagon 149">
            <a:extLst>
              <a:ext uri="{FF2B5EF4-FFF2-40B4-BE49-F238E27FC236}">
                <a16:creationId xmlns:a16="http://schemas.microsoft.com/office/drawing/2014/main" id="{C06E1A59-B2EA-930F-EC98-C26248164404}"/>
              </a:ext>
            </a:extLst>
          </p:cNvPr>
          <p:cNvSpPr>
            <a:spLocks/>
          </p:cNvSpPr>
          <p:nvPr/>
        </p:nvSpPr>
        <p:spPr bwMode="gray">
          <a:xfrm>
            <a:off x="1761800" y="4445342"/>
            <a:ext cx="2178631" cy="94464"/>
          </a:xfrm>
          <a:prstGeom prst="homePlate">
            <a:avLst>
              <a:gd name="adj" fmla="val 34200"/>
            </a:avLst>
          </a:prstGeom>
          <a:solidFill>
            <a:schemeClr val="accent5">
              <a:lumMod val="20000"/>
              <a:lumOff val="80000"/>
            </a:schemeClr>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3: Agreeing roles and responsibilities</a:t>
            </a:r>
          </a:p>
        </p:txBody>
      </p:sp>
      <p:sp>
        <p:nvSpPr>
          <p:cNvPr id="23" name="Pentagon 149">
            <a:extLst>
              <a:ext uri="{FF2B5EF4-FFF2-40B4-BE49-F238E27FC236}">
                <a16:creationId xmlns:a16="http://schemas.microsoft.com/office/drawing/2014/main" id="{9727A6F8-045D-6AF9-16E6-DF3E3C43283A}"/>
              </a:ext>
            </a:extLst>
          </p:cNvPr>
          <p:cNvSpPr>
            <a:spLocks/>
          </p:cNvSpPr>
          <p:nvPr/>
        </p:nvSpPr>
        <p:spPr bwMode="gray">
          <a:xfrm>
            <a:off x="1761800" y="4307139"/>
            <a:ext cx="2178630" cy="94464"/>
          </a:xfrm>
          <a:prstGeom prst="homePlate">
            <a:avLst>
              <a:gd name="adj" fmla="val 34200"/>
            </a:avLst>
          </a:prstGeom>
          <a:solidFill>
            <a:schemeClr val="accent5">
              <a:lumMod val="20000"/>
              <a:lumOff val="80000"/>
            </a:schemeClr>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2: Identifying security resources</a:t>
            </a:r>
          </a:p>
        </p:txBody>
      </p:sp>
      <p:sp>
        <p:nvSpPr>
          <p:cNvPr id="22" name="Pentagon 149">
            <a:extLst>
              <a:ext uri="{FF2B5EF4-FFF2-40B4-BE49-F238E27FC236}">
                <a16:creationId xmlns:a16="http://schemas.microsoft.com/office/drawing/2014/main" id="{FFED3D91-2ED8-7ABB-389A-72EAEE24CBB5}"/>
              </a:ext>
            </a:extLst>
          </p:cNvPr>
          <p:cNvSpPr>
            <a:spLocks/>
          </p:cNvSpPr>
          <p:nvPr/>
        </p:nvSpPr>
        <p:spPr bwMode="gray">
          <a:xfrm>
            <a:off x="1761435" y="4177325"/>
            <a:ext cx="2178628" cy="92123"/>
          </a:xfrm>
          <a:prstGeom prst="homePlate">
            <a:avLst>
              <a:gd name="adj" fmla="val 34200"/>
            </a:avLst>
          </a:prstGeom>
          <a:solidFill>
            <a:schemeClr val="accent5">
              <a:lumMod val="20000"/>
              <a:lumOff val="80000"/>
            </a:schemeClr>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1: Considering security within the business case</a:t>
            </a:r>
          </a:p>
        </p:txBody>
      </p:sp>
      <p:sp>
        <p:nvSpPr>
          <p:cNvPr id="27" name="Pentagon 149">
            <a:extLst>
              <a:ext uri="{FF2B5EF4-FFF2-40B4-BE49-F238E27FC236}">
                <a16:creationId xmlns:a16="http://schemas.microsoft.com/office/drawing/2014/main" id="{87170F81-BFD2-CB53-0C4B-DF9207FF362B}"/>
              </a:ext>
            </a:extLst>
          </p:cNvPr>
          <p:cNvSpPr>
            <a:spLocks/>
          </p:cNvSpPr>
          <p:nvPr/>
        </p:nvSpPr>
        <p:spPr bwMode="gray">
          <a:xfrm>
            <a:off x="1761061" y="3950475"/>
            <a:ext cx="10276310" cy="94464"/>
          </a:xfrm>
          <a:prstGeom prst="homePlate">
            <a:avLst>
              <a:gd name="adj" fmla="val 34200"/>
            </a:avLst>
          </a:prstGeom>
          <a:solidFill>
            <a:schemeClr val="accent5">
              <a:lumMod val="20000"/>
              <a:lumOff val="80000"/>
            </a:schemeClr>
          </a:solidFill>
          <a:ln w="12700" cap="flat" cmpd="sng" algn="ctr">
            <a:solidFill>
              <a:srgbClr val="00A3A1">
                <a:shade val="50000"/>
              </a:srgbClr>
            </a:solidFill>
            <a:prstDash val="solid"/>
            <a:miter lim="800000"/>
          </a:ln>
          <a:effectLst/>
        </p:spPr>
        <p:txBody>
          <a:bodyPr wrap="none" lIns="35560" tIns="35560" rIns="35560" bIns="35560" rtlCol="0" anchor="ctr"/>
          <a:lstStyle/>
          <a:p>
            <a:pPr algn="ctr">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4: Tracking </a:t>
            </a:r>
            <a:r>
              <a:rPr kumimoji="0" lang="en-GB" sz="600" b="0" i="0" u="none" strike="noStrike" kern="0" cap="none" spc="0" normalizeH="0" baseline="0" noProof="0" dirty="0" err="1">
                <a:ln>
                  <a:noFill/>
                </a:ln>
                <a:solidFill>
                  <a:srgbClr val="000000"/>
                </a:solidFill>
                <a:effectLst/>
                <a:uLnTx/>
                <a:uFillTx/>
                <a:latin typeface="Arial"/>
                <a:ea typeface="+mn-ea"/>
                <a:cs typeface="Arial" panose="020B0604020202020204" pitchFamily="34" charset="0"/>
              </a:rPr>
              <a:t>SbD</a:t>
            </a: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 progress               Activity 4: Tracking </a:t>
            </a:r>
            <a:r>
              <a:rPr kumimoji="0" lang="en-GB" sz="600" b="0" i="0" u="none" strike="noStrike" kern="0" cap="none" spc="0" normalizeH="0" baseline="0" noProof="0" dirty="0" err="1">
                <a:ln>
                  <a:noFill/>
                </a:ln>
                <a:solidFill>
                  <a:srgbClr val="000000"/>
                </a:solidFill>
                <a:effectLst/>
                <a:uLnTx/>
                <a:uFillTx/>
                <a:latin typeface="Arial"/>
                <a:ea typeface="+mn-ea"/>
                <a:cs typeface="Arial" panose="020B0604020202020204" pitchFamily="34" charset="0"/>
              </a:rPr>
              <a:t>SbD</a:t>
            </a: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 progress               Activity 4: Tracking </a:t>
            </a:r>
            <a:r>
              <a:rPr kumimoji="0" lang="en-GB" sz="600" b="0" i="0" u="none" strike="noStrike" kern="0" cap="none" spc="0" normalizeH="0" baseline="0" noProof="0" dirty="0" err="1">
                <a:ln>
                  <a:noFill/>
                </a:ln>
                <a:solidFill>
                  <a:srgbClr val="000000"/>
                </a:solidFill>
                <a:effectLst/>
                <a:uLnTx/>
                <a:uFillTx/>
                <a:latin typeface="Arial"/>
                <a:ea typeface="+mn-ea"/>
                <a:cs typeface="Arial" panose="020B0604020202020204" pitchFamily="34" charset="0"/>
              </a:rPr>
              <a:t>SbD</a:t>
            </a: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 </a:t>
            </a:r>
            <a:r>
              <a:rPr lang="en-GB" sz="600" kern="0" dirty="0">
                <a:solidFill>
                  <a:srgbClr val="000000"/>
                </a:solidFill>
                <a:latin typeface="Arial"/>
                <a:cs typeface="Arial" panose="020B0604020202020204" pitchFamily="34" charset="0"/>
              </a:rPr>
              <a:t>p</a:t>
            </a:r>
            <a:r>
              <a:rPr kumimoji="0" lang="en-GB" sz="600" b="0" i="0" u="none" strike="noStrike" kern="0" cap="none" spc="0" normalizeH="0" baseline="0" noProof="0" dirty="0" err="1">
                <a:ln>
                  <a:noFill/>
                </a:ln>
                <a:solidFill>
                  <a:srgbClr val="000000"/>
                </a:solidFill>
                <a:effectLst/>
                <a:uLnTx/>
                <a:uFillTx/>
                <a:latin typeface="Arial"/>
                <a:ea typeface="+mn-ea"/>
                <a:cs typeface="Arial" panose="020B0604020202020204" pitchFamily="34" charset="0"/>
              </a:rPr>
              <a:t>rogress</a:t>
            </a: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               Activity 4: Tracking </a:t>
            </a:r>
            <a:r>
              <a:rPr kumimoji="0" lang="en-GB" sz="600" b="0" i="0" u="none" strike="noStrike" kern="0" cap="none" spc="0" normalizeH="0" baseline="0" noProof="0" dirty="0" err="1">
                <a:ln>
                  <a:noFill/>
                </a:ln>
                <a:solidFill>
                  <a:srgbClr val="000000"/>
                </a:solidFill>
                <a:effectLst/>
                <a:uLnTx/>
                <a:uFillTx/>
                <a:latin typeface="Arial"/>
                <a:ea typeface="+mn-ea"/>
                <a:cs typeface="Arial" panose="020B0604020202020204" pitchFamily="34" charset="0"/>
              </a:rPr>
              <a:t>SbD</a:t>
            </a: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 progress               Activity 4: Tracking </a:t>
            </a:r>
            <a:r>
              <a:rPr kumimoji="0" lang="en-GB" sz="600" b="0" i="0" u="none" strike="noStrike" kern="0" cap="none" spc="0" normalizeH="0" baseline="0" noProof="0" dirty="0" err="1">
                <a:ln>
                  <a:noFill/>
                </a:ln>
                <a:solidFill>
                  <a:srgbClr val="000000"/>
                </a:solidFill>
                <a:effectLst/>
                <a:uLnTx/>
                <a:uFillTx/>
                <a:latin typeface="Arial"/>
                <a:ea typeface="+mn-ea"/>
                <a:cs typeface="Arial" panose="020B0604020202020204" pitchFamily="34" charset="0"/>
              </a:rPr>
              <a:t>SbD</a:t>
            </a: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 progress                Activity 4: Tracking </a:t>
            </a:r>
            <a:r>
              <a:rPr kumimoji="0" lang="en-GB" sz="600" b="0" i="0" u="none" strike="noStrike" kern="0" cap="none" spc="0" normalizeH="0" baseline="0" noProof="0" dirty="0" err="1">
                <a:ln>
                  <a:noFill/>
                </a:ln>
                <a:solidFill>
                  <a:srgbClr val="000000"/>
                </a:solidFill>
                <a:effectLst/>
                <a:uLnTx/>
                <a:uFillTx/>
                <a:latin typeface="Arial"/>
                <a:ea typeface="+mn-ea"/>
                <a:cs typeface="Arial" panose="020B0604020202020204" pitchFamily="34" charset="0"/>
              </a:rPr>
              <a:t>SbD</a:t>
            </a: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 progress</a:t>
            </a:r>
          </a:p>
        </p:txBody>
      </p:sp>
      <p:sp>
        <p:nvSpPr>
          <p:cNvPr id="17" name="Rectangle: Rounded Corners 16">
            <a:extLst>
              <a:ext uri="{FF2B5EF4-FFF2-40B4-BE49-F238E27FC236}">
                <a16:creationId xmlns:a16="http://schemas.microsoft.com/office/drawing/2014/main" id="{E22497A0-46AC-4CFF-D97B-C999E2F8F738}"/>
              </a:ext>
            </a:extLst>
          </p:cNvPr>
          <p:cNvSpPr/>
          <p:nvPr/>
        </p:nvSpPr>
        <p:spPr>
          <a:xfrm>
            <a:off x="1885567" y="1155126"/>
            <a:ext cx="1842977" cy="269561"/>
          </a:xfrm>
          <a:prstGeom prst="round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Feasibility</a:t>
            </a:r>
          </a:p>
        </p:txBody>
      </p:sp>
      <p:pic>
        <p:nvPicPr>
          <p:cNvPr id="2" name="Picture 1" descr="A diagram showing the decision points, project stages and assurance. These are mapped to waterfall phases and Secure by Design activities.">
            <a:extLst>
              <a:ext uri="{FF2B5EF4-FFF2-40B4-BE49-F238E27FC236}">
                <a16:creationId xmlns:a16="http://schemas.microsoft.com/office/drawing/2014/main" id="{639F539B-1672-1E9C-1AEE-27EA69915936}"/>
              </a:ext>
            </a:extLst>
          </p:cNvPr>
          <p:cNvPicPr>
            <a:picLocks noChangeAspect="1"/>
          </p:cNvPicPr>
          <p:nvPr/>
        </p:nvPicPr>
        <p:blipFill>
          <a:blip r:embed="rId3"/>
          <a:stretch>
            <a:fillRect/>
          </a:stretch>
        </p:blipFill>
        <p:spPr>
          <a:xfrm>
            <a:off x="0" y="1706947"/>
            <a:ext cx="12192000" cy="2183439"/>
          </a:xfrm>
          <a:prstGeom prst="rect">
            <a:avLst/>
          </a:prstGeom>
        </p:spPr>
      </p:pic>
      <p:sp>
        <p:nvSpPr>
          <p:cNvPr id="4" name="Rectangle: Rounded Corners 3">
            <a:extLst>
              <a:ext uri="{FF2B5EF4-FFF2-40B4-BE49-F238E27FC236}">
                <a16:creationId xmlns:a16="http://schemas.microsoft.com/office/drawing/2014/main" id="{90A2F665-2C23-0E84-9817-5A39B32BE73D}"/>
              </a:ext>
              <a:ext uri="{C183D7F6-B498-43B3-948B-1728B52AA6E4}">
                <adec:decorative xmlns:adec="http://schemas.microsoft.com/office/drawing/2017/decorative" val="1"/>
              </a:ext>
            </a:extLst>
          </p:cNvPr>
          <p:cNvSpPr/>
          <p:nvPr/>
        </p:nvSpPr>
        <p:spPr>
          <a:xfrm>
            <a:off x="8090059" y="1504033"/>
            <a:ext cx="3991322" cy="3940409"/>
          </a:xfrm>
          <a:prstGeom prst="roundRect">
            <a:avLst/>
          </a:prstGeom>
          <a:noFill/>
          <a:ln w="28575">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Rounded Corners 19">
            <a:extLst>
              <a:ext uri="{FF2B5EF4-FFF2-40B4-BE49-F238E27FC236}">
                <a16:creationId xmlns:a16="http://schemas.microsoft.com/office/drawing/2014/main" id="{3A1D7281-799E-501F-9CD4-DE8D7BE181DD}"/>
              </a:ext>
              <a:ext uri="{C183D7F6-B498-43B3-948B-1728B52AA6E4}">
                <adec:decorative xmlns:adec="http://schemas.microsoft.com/office/drawing/2017/decorative" val="1"/>
              </a:ext>
            </a:extLst>
          </p:cNvPr>
          <p:cNvSpPr/>
          <p:nvPr/>
        </p:nvSpPr>
        <p:spPr>
          <a:xfrm>
            <a:off x="7010401" y="1505164"/>
            <a:ext cx="1005538" cy="5315686"/>
          </a:xfrm>
          <a:prstGeom prst="roundRect">
            <a:avLst/>
          </a:prstGeom>
          <a:noFill/>
          <a:ln w="28575">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Rounded Corners 14">
            <a:extLst>
              <a:ext uri="{FF2B5EF4-FFF2-40B4-BE49-F238E27FC236}">
                <a16:creationId xmlns:a16="http://schemas.microsoft.com/office/drawing/2014/main" id="{146E91AB-F3BD-6182-411D-36E6AF951478}"/>
              </a:ext>
              <a:ext uri="{C183D7F6-B498-43B3-948B-1728B52AA6E4}">
                <adec:decorative xmlns:adec="http://schemas.microsoft.com/office/drawing/2017/decorative" val="1"/>
              </a:ext>
            </a:extLst>
          </p:cNvPr>
          <p:cNvSpPr/>
          <p:nvPr/>
        </p:nvSpPr>
        <p:spPr>
          <a:xfrm>
            <a:off x="4038793" y="1500494"/>
            <a:ext cx="2971607" cy="5315686"/>
          </a:xfrm>
          <a:prstGeom prst="roundRect">
            <a:avLst/>
          </a:prstGeom>
          <a:noFill/>
          <a:ln w="28575">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Rounded Corners 13">
            <a:extLst>
              <a:ext uri="{FF2B5EF4-FFF2-40B4-BE49-F238E27FC236}">
                <a16:creationId xmlns:a16="http://schemas.microsoft.com/office/drawing/2014/main" id="{2F56E0A5-16A2-9692-F5B7-8A99CF580BAC}"/>
              </a:ext>
              <a:ext uri="{C183D7F6-B498-43B3-948B-1728B52AA6E4}">
                <adec:decorative xmlns:adec="http://schemas.microsoft.com/office/drawing/2017/decorative" val="1"/>
              </a:ext>
            </a:extLst>
          </p:cNvPr>
          <p:cNvSpPr/>
          <p:nvPr/>
        </p:nvSpPr>
        <p:spPr>
          <a:xfrm>
            <a:off x="1679714" y="1507588"/>
            <a:ext cx="2288118" cy="4386179"/>
          </a:xfrm>
          <a:prstGeom prst="roundRect">
            <a:avLst/>
          </a:prstGeom>
          <a:noFill/>
          <a:ln w="28575">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Freeform 3">
            <a:extLst>
              <a:ext uri="{FF2B5EF4-FFF2-40B4-BE49-F238E27FC236}">
                <a16:creationId xmlns:a16="http://schemas.microsoft.com/office/drawing/2014/main" id="{5A6BADEC-DA9B-BFB8-14BD-7329E5CA2E7D}"/>
              </a:ext>
              <a:ext uri="{C183D7F6-B498-43B3-948B-1728B52AA6E4}">
                <adec:decorative xmlns:adec="http://schemas.microsoft.com/office/drawing/2017/decorative" val="1"/>
              </a:ext>
            </a:extLst>
          </p:cNvPr>
          <p:cNvSpPr/>
          <p:nvPr/>
        </p:nvSpPr>
        <p:spPr>
          <a:xfrm>
            <a:off x="0" y="-79235"/>
            <a:ext cx="12191999" cy="804861"/>
          </a:xfrm>
          <a:custGeom>
            <a:avLst/>
            <a:gdLst/>
            <a:ahLst/>
            <a:cxnLst/>
            <a:rect l="l" t="t" r="r" b="b"/>
            <a:pathLst>
              <a:path w="4816592" h="463294">
                <a:moveTo>
                  <a:pt x="0" y="0"/>
                </a:moveTo>
                <a:lnTo>
                  <a:pt x="4816592" y="0"/>
                </a:lnTo>
                <a:lnTo>
                  <a:pt x="4816592" y="463294"/>
                </a:lnTo>
                <a:lnTo>
                  <a:pt x="0" y="463294"/>
                </a:lnTo>
                <a:close/>
              </a:path>
            </a:pathLst>
          </a:custGeom>
          <a:solidFill>
            <a:srgbClr val="8F23B3"/>
          </a:solidFill>
        </p:spPr>
        <p:txBody>
          <a:bodyPr/>
          <a:lstStyle/>
          <a:p>
            <a:endParaRPr lang="en-GB"/>
          </a:p>
        </p:txBody>
      </p:sp>
      <p:sp>
        <p:nvSpPr>
          <p:cNvPr id="11" name="TextBox 11">
            <a:extLst>
              <a:ext uri="{FF2B5EF4-FFF2-40B4-BE49-F238E27FC236}">
                <a16:creationId xmlns:a16="http://schemas.microsoft.com/office/drawing/2014/main" id="{DE62D817-A7C9-A3E5-34F6-2043536559E0}"/>
              </a:ext>
            </a:extLst>
          </p:cNvPr>
          <p:cNvSpPr txBox="1">
            <a:spLocks noGrp="1"/>
          </p:cNvSpPr>
          <p:nvPr>
            <p:ph type="title" idx="4294967295"/>
          </p:nvPr>
        </p:nvSpPr>
        <p:spPr>
          <a:xfrm>
            <a:off x="325821" y="154798"/>
            <a:ext cx="11525927" cy="373949"/>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rtl="0"/>
            <a:r>
              <a:rPr lang="en-GB" sz="2700" b="1" i="0" u="none" strike="noStrike" dirty="0">
                <a:solidFill>
                  <a:srgbClr val="FFFFFF"/>
                </a:solidFill>
                <a:effectLst/>
                <a:latin typeface="Arial" panose="020B0604020202020204" pitchFamily="34" charset="0"/>
              </a:rPr>
              <a:t>Mapping Secure by Design to delivery life cycles (Waterfall, 4 phases)</a:t>
            </a:r>
            <a:endParaRPr kumimoji="0" lang="en-US" sz="27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351532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Pentagon 149">
            <a:extLst>
              <a:ext uri="{FF2B5EF4-FFF2-40B4-BE49-F238E27FC236}">
                <a16:creationId xmlns:a16="http://schemas.microsoft.com/office/drawing/2014/main" id="{4CA59A16-2C03-48A2-64DB-14F6CF97432A}"/>
              </a:ext>
            </a:extLst>
          </p:cNvPr>
          <p:cNvSpPr>
            <a:spLocks/>
          </p:cNvSpPr>
          <p:nvPr/>
        </p:nvSpPr>
        <p:spPr bwMode="gray">
          <a:xfrm>
            <a:off x="7482624" y="4853624"/>
            <a:ext cx="4483495" cy="94464"/>
          </a:xfrm>
          <a:prstGeom prst="homePlate">
            <a:avLst>
              <a:gd name="adj" fmla="val 34200"/>
            </a:avLst>
          </a:prstGeom>
          <a:solidFill>
            <a:srgbClr val="D5FDA9"/>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21: Retiring service components securely</a:t>
            </a:r>
          </a:p>
        </p:txBody>
      </p:sp>
      <p:sp>
        <p:nvSpPr>
          <p:cNvPr id="50" name="Pentagon 149">
            <a:extLst>
              <a:ext uri="{FF2B5EF4-FFF2-40B4-BE49-F238E27FC236}">
                <a16:creationId xmlns:a16="http://schemas.microsoft.com/office/drawing/2014/main" id="{7E271539-31A2-2F38-5194-C14A2DE3FC07}"/>
              </a:ext>
            </a:extLst>
          </p:cNvPr>
          <p:cNvSpPr>
            <a:spLocks/>
          </p:cNvSpPr>
          <p:nvPr/>
        </p:nvSpPr>
        <p:spPr bwMode="gray">
          <a:xfrm>
            <a:off x="7485182" y="4719443"/>
            <a:ext cx="4483499" cy="94464"/>
          </a:xfrm>
          <a:prstGeom prst="homePlate">
            <a:avLst>
              <a:gd name="adj" fmla="val 34200"/>
            </a:avLst>
          </a:prstGeom>
          <a:solidFill>
            <a:srgbClr val="D5FDA9"/>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20: Evaluating the security impact of changes</a:t>
            </a:r>
          </a:p>
        </p:txBody>
      </p:sp>
      <p:sp>
        <p:nvSpPr>
          <p:cNvPr id="53" name="Pentagon 149">
            <a:extLst>
              <a:ext uri="{FF2B5EF4-FFF2-40B4-BE49-F238E27FC236}">
                <a16:creationId xmlns:a16="http://schemas.microsoft.com/office/drawing/2014/main" id="{1C67A197-1983-1E0D-8287-333411E8A16F}"/>
              </a:ext>
            </a:extLst>
          </p:cNvPr>
          <p:cNvSpPr>
            <a:spLocks/>
          </p:cNvSpPr>
          <p:nvPr/>
        </p:nvSpPr>
        <p:spPr bwMode="gray">
          <a:xfrm>
            <a:off x="7484502" y="4578643"/>
            <a:ext cx="4474504" cy="91809"/>
          </a:xfrm>
          <a:prstGeom prst="homePlate">
            <a:avLst>
              <a:gd name="adj" fmla="val 34200"/>
            </a:avLst>
          </a:prstGeom>
          <a:solidFill>
            <a:srgbClr val="EAAA00">
              <a:lumMod val="40000"/>
              <a:lumOff val="60000"/>
            </a:srgbClr>
          </a:solidFill>
          <a:ln w="12700" cap="flat" cmpd="sng" algn="ctr">
            <a:solidFill>
              <a:srgbClr val="00A3A1">
                <a:shade val="50000"/>
              </a:srgbClr>
            </a:solidFill>
            <a:prstDash val="sysDot"/>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19: Managing observability (i.e. CSOC)</a:t>
            </a:r>
          </a:p>
        </p:txBody>
      </p:sp>
      <p:sp>
        <p:nvSpPr>
          <p:cNvPr id="52" name="Pentagon 149">
            <a:extLst>
              <a:ext uri="{FF2B5EF4-FFF2-40B4-BE49-F238E27FC236}">
                <a16:creationId xmlns:a16="http://schemas.microsoft.com/office/drawing/2014/main" id="{35D333D5-D08F-8292-859B-A40D6DA0A441}"/>
              </a:ext>
            </a:extLst>
          </p:cNvPr>
          <p:cNvSpPr>
            <a:spLocks/>
          </p:cNvSpPr>
          <p:nvPr/>
        </p:nvSpPr>
        <p:spPr bwMode="gray">
          <a:xfrm>
            <a:off x="7484763" y="4448834"/>
            <a:ext cx="4474501" cy="94464"/>
          </a:xfrm>
          <a:prstGeom prst="homePlate">
            <a:avLst>
              <a:gd name="adj" fmla="val 34200"/>
            </a:avLst>
          </a:prstGeom>
          <a:solidFill>
            <a:srgbClr val="EAAA00">
              <a:lumMod val="40000"/>
              <a:lumOff val="60000"/>
            </a:srgbClr>
          </a:solidFill>
          <a:ln w="12700" cap="flat" cmpd="sng" algn="ctr">
            <a:solidFill>
              <a:srgbClr val="00A3A1">
                <a:shade val="50000"/>
              </a:srgbClr>
            </a:solidFill>
            <a:prstDash val="sysDot"/>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18: Discovering vulnerabilities (i.e. CSOC)</a:t>
            </a:r>
          </a:p>
        </p:txBody>
      </p:sp>
      <p:grpSp>
        <p:nvGrpSpPr>
          <p:cNvPr id="2" name="Group 1">
            <a:extLst>
              <a:ext uri="{FF2B5EF4-FFF2-40B4-BE49-F238E27FC236}">
                <a16:creationId xmlns:a16="http://schemas.microsoft.com/office/drawing/2014/main" id="{B378BD99-3084-125E-691A-244368B50291}"/>
              </a:ext>
            </a:extLst>
          </p:cNvPr>
          <p:cNvGrpSpPr/>
          <p:nvPr/>
        </p:nvGrpSpPr>
        <p:grpSpPr>
          <a:xfrm>
            <a:off x="7523263" y="4464612"/>
            <a:ext cx="305144" cy="181176"/>
            <a:chOff x="7523263" y="4464612"/>
            <a:chExt cx="305144" cy="181176"/>
          </a:xfrm>
        </p:grpSpPr>
        <p:sp>
          <p:nvSpPr>
            <p:cNvPr id="54" name="Arrow: Curved Left 53">
              <a:extLst>
                <a:ext uri="{FF2B5EF4-FFF2-40B4-BE49-F238E27FC236}">
                  <a16:creationId xmlns:a16="http://schemas.microsoft.com/office/drawing/2014/main" id="{C02472F2-252D-A514-9AA5-588864296C37}"/>
                </a:ext>
              </a:extLst>
            </p:cNvPr>
            <p:cNvSpPr/>
            <p:nvPr/>
          </p:nvSpPr>
          <p:spPr>
            <a:xfrm>
              <a:off x="7667434" y="4469485"/>
              <a:ext cx="160973" cy="176303"/>
            </a:xfrm>
            <a:prstGeom prst="curvedLeftArrow">
              <a:avLst>
                <a:gd name="adj1" fmla="val 35161"/>
                <a:gd name="adj2" fmla="val 46863"/>
                <a:gd name="adj3" fmla="val 25000"/>
              </a:avLst>
            </a:prstGeom>
            <a:solidFill>
              <a:srgbClr val="6D2077"/>
            </a:solidFill>
            <a:ln w="12700" cap="flat" cmpd="sng" algn="ctr">
              <a:solidFill>
                <a:srgbClr val="F68D2E"/>
              </a:solidFill>
              <a:prstDash val="solid"/>
              <a:miter lim="800000"/>
            </a:ln>
            <a:effectLst/>
          </p:spPr>
          <p:txBody>
            <a:bodyPr lIns="54000" tIns="54000" rIns="54000" bIns="54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900" b="0" i="0" u="none" strike="noStrike" kern="0" cap="none" spc="0" normalizeH="0" baseline="0" noProof="0" err="1">
                <a:ln>
                  <a:noFill/>
                </a:ln>
                <a:solidFill>
                  <a:prstClr val="white"/>
                </a:solidFill>
                <a:effectLst/>
                <a:uLnTx/>
                <a:uFillTx/>
                <a:latin typeface="Arial"/>
                <a:ea typeface="+mn-ea"/>
                <a:cs typeface="+mn-cs"/>
              </a:endParaRPr>
            </a:p>
          </p:txBody>
        </p:sp>
        <p:sp>
          <p:nvSpPr>
            <p:cNvPr id="55" name="Arrow: Curved Left 54">
              <a:extLst>
                <a:ext uri="{FF2B5EF4-FFF2-40B4-BE49-F238E27FC236}">
                  <a16:creationId xmlns:a16="http://schemas.microsoft.com/office/drawing/2014/main" id="{2FE3EBBD-860F-45F3-F8BD-A67ACD0523BA}"/>
                </a:ext>
              </a:extLst>
            </p:cNvPr>
            <p:cNvSpPr/>
            <p:nvPr/>
          </p:nvSpPr>
          <p:spPr>
            <a:xfrm flipH="1" flipV="1">
              <a:off x="7523263" y="4464612"/>
              <a:ext cx="160973" cy="176302"/>
            </a:xfrm>
            <a:prstGeom prst="curvedLeftArrow">
              <a:avLst>
                <a:gd name="adj1" fmla="val 35161"/>
                <a:gd name="adj2" fmla="val 46863"/>
                <a:gd name="adj3" fmla="val 25000"/>
              </a:avLst>
            </a:prstGeom>
            <a:solidFill>
              <a:srgbClr val="6D2077"/>
            </a:solidFill>
            <a:ln w="12700" cap="flat" cmpd="sng" algn="ctr">
              <a:solidFill>
                <a:srgbClr val="F68D2E"/>
              </a:solidFill>
              <a:prstDash val="solid"/>
              <a:miter lim="800000"/>
            </a:ln>
            <a:effectLst/>
          </p:spPr>
          <p:txBody>
            <a:bodyPr lIns="54000" tIns="54000" rIns="54000" bIns="54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900" b="0" i="0" u="none" strike="noStrike" kern="0" cap="none" spc="0" normalizeH="0" baseline="0" noProof="0" err="1">
                <a:ln>
                  <a:noFill/>
                </a:ln>
                <a:solidFill>
                  <a:prstClr val="white"/>
                </a:solidFill>
                <a:effectLst/>
                <a:uLnTx/>
                <a:uFillTx/>
                <a:latin typeface="Arial"/>
                <a:ea typeface="+mn-ea"/>
                <a:cs typeface="+mn-cs"/>
              </a:endParaRPr>
            </a:p>
          </p:txBody>
        </p:sp>
      </p:grpSp>
      <p:sp>
        <p:nvSpPr>
          <p:cNvPr id="49" name="Pentagon 149">
            <a:extLst>
              <a:ext uri="{FF2B5EF4-FFF2-40B4-BE49-F238E27FC236}">
                <a16:creationId xmlns:a16="http://schemas.microsoft.com/office/drawing/2014/main" id="{332C48F7-129A-F227-FF94-7844D64C43B1}"/>
              </a:ext>
            </a:extLst>
          </p:cNvPr>
          <p:cNvSpPr>
            <a:spLocks/>
          </p:cNvSpPr>
          <p:nvPr/>
        </p:nvSpPr>
        <p:spPr bwMode="gray">
          <a:xfrm>
            <a:off x="7480300" y="4305143"/>
            <a:ext cx="4482736" cy="94464"/>
          </a:xfrm>
          <a:prstGeom prst="homePlate">
            <a:avLst>
              <a:gd name="adj" fmla="val 34200"/>
            </a:avLst>
          </a:prstGeom>
          <a:solidFill>
            <a:srgbClr val="00A3A1">
              <a:lumMod val="40000"/>
              <a:lumOff val="60000"/>
            </a:srgbClr>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16: Assessing the effectiveness of security controls</a:t>
            </a:r>
          </a:p>
        </p:txBody>
      </p:sp>
      <p:sp>
        <p:nvSpPr>
          <p:cNvPr id="48" name="Pentagon 149">
            <a:extLst>
              <a:ext uri="{FF2B5EF4-FFF2-40B4-BE49-F238E27FC236}">
                <a16:creationId xmlns:a16="http://schemas.microsoft.com/office/drawing/2014/main" id="{31CFD8A5-E9FC-F4CF-7D03-695EA7955E2A}"/>
              </a:ext>
            </a:extLst>
          </p:cNvPr>
          <p:cNvSpPr>
            <a:spLocks/>
          </p:cNvSpPr>
          <p:nvPr/>
        </p:nvSpPr>
        <p:spPr bwMode="gray">
          <a:xfrm>
            <a:off x="7480300" y="4174104"/>
            <a:ext cx="4482734" cy="92123"/>
          </a:xfrm>
          <a:prstGeom prst="homePlate">
            <a:avLst>
              <a:gd name="adj" fmla="val 34200"/>
            </a:avLst>
          </a:prstGeom>
          <a:solidFill>
            <a:srgbClr val="00A3A1">
              <a:lumMod val="40000"/>
              <a:lumOff val="60000"/>
            </a:srgbClr>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15: Responding to and mitigating security risks</a:t>
            </a:r>
          </a:p>
        </p:txBody>
      </p:sp>
      <p:sp>
        <p:nvSpPr>
          <p:cNvPr id="62" name="Rectangle: Rounded Corners 61">
            <a:extLst>
              <a:ext uri="{FF2B5EF4-FFF2-40B4-BE49-F238E27FC236}">
                <a16:creationId xmlns:a16="http://schemas.microsoft.com/office/drawing/2014/main" id="{372F0801-A922-AA52-E66E-53CEB44EAB19}"/>
              </a:ext>
            </a:extLst>
          </p:cNvPr>
          <p:cNvSpPr/>
          <p:nvPr/>
        </p:nvSpPr>
        <p:spPr>
          <a:xfrm>
            <a:off x="8445444" y="1614143"/>
            <a:ext cx="2446162" cy="269561"/>
          </a:xfrm>
          <a:prstGeom prst="round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Delivery into live</a:t>
            </a:r>
          </a:p>
        </p:txBody>
      </p:sp>
      <p:sp>
        <p:nvSpPr>
          <p:cNvPr id="44" name="Pentagon 149">
            <a:extLst>
              <a:ext uri="{FF2B5EF4-FFF2-40B4-BE49-F238E27FC236}">
                <a16:creationId xmlns:a16="http://schemas.microsoft.com/office/drawing/2014/main" id="{536C96D8-758A-484D-125F-96C4164223D6}"/>
              </a:ext>
            </a:extLst>
          </p:cNvPr>
          <p:cNvSpPr>
            <a:spLocks/>
          </p:cNvSpPr>
          <p:nvPr/>
        </p:nvSpPr>
        <p:spPr bwMode="gray">
          <a:xfrm>
            <a:off x="4602095" y="6321096"/>
            <a:ext cx="2634629" cy="94464"/>
          </a:xfrm>
          <a:prstGeom prst="homePlate">
            <a:avLst>
              <a:gd name="adj" fmla="val 34200"/>
            </a:avLst>
          </a:prstGeom>
          <a:solidFill>
            <a:srgbClr val="D5FDA9"/>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21: Retiring service components securely</a:t>
            </a:r>
          </a:p>
        </p:txBody>
      </p:sp>
      <p:sp>
        <p:nvSpPr>
          <p:cNvPr id="40" name="Pentagon 149">
            <a:extLst>
              <a:ext uri="{FF2B5EF4-FFF2-40B4-BE49-F238E27FC236}">
                <a16:creationId xmlns:a16="http://schemas.microsoft.com/office/drawing/2014/main" id="{C006B00B-2447-2E6A-6D98-0059D0D2CCD1}"/>
              </a:ext>
            </a:extLst>
          </p:cNvPr>
          <p:cNvSpPr>
            <a:spLocks/>
          </p:cNvSpPr>
          <p:nvPr/>
        </p:nvSpPr>
        <p:spPr bwMode="gray">
          <a:xfrm>
            <a:off x="4602596" y="6187719"/>
            <a:ext cx="2634631" cy="94464"/>
          </a:xfrm>
          <a:prstGeom prst="homePlate">
            <a:avLst>
              <a:gd name="adj" fmla="val 34200"/>
            </a:avLst>
          </a:prstGeom>
          <a:solidFill>
            <a:srgbClr val="D5FDA9"/>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20: Evaluating the security impact of changes</a:t>
            </a:r>
          </a:p>
        </p:txBody>
      </p:sp>
      <p:sp>
        <p:nvSpPr>
          <p:cNvPr id="43" name="Pentagon 149">
            <a:extLst>
              <a:ext uri="{FF2B5EF4-FFF2-40B4-BE49-F238E27FC236}">
                <a16:creationId xmlns:a16="http://schemas.microsoft.com/office/drawing/2014/main" id="{D378BF81-C0FF-F963-F9A9-E02BEE9FA1B2}"/>
              </a:ext>
            </a:extLst>
          </p:cNvPr>
          <p:cNvSpPr>
            <a:spLocks/>
          </p:cNvSpPr>
          <p:nvPr/>
        </p:nvSpPr>
        <p:spPr bwMode="gray">
          <a:xfrm>
            <a:off x="4602095" y="6061969"/>
            <a:ext cx="2634630" cy="94464"/>
          </a:xfrm>
          <a:prstGeom prst="homePlate">
            <a:avLst>
              <a:gd name="adj" fmla="val 34200"/>
            </a:avLst>
          </a:prstGeom>
          <a:solidFill>
            <a:srgbClr val="EAAA00">
              <a:lumMod val="40000"/>
              <a:lumOff val="60000"/>
            </a:srgbClr>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19: Managing observability</a:t>
            </a:r>
          </a:p>
        </p:txBody>
      </p:sp>
      <p:sp>
        <p:nvSpPr>
          <p:cNvPr id="41" name="Pentagon 149">
            <a:extLst>
              <a:ext uri="{FF2B5EF4-FFF2-40B4-BE49-F238E27FC236}">
                <a16:creationId xmlns:a16="http://schemas.microsoft.com/office/drawing/2014/main" id="{7B5F3446-DA17-3AB1-482B-EF56649E9947}"/>
              </a:ext>
            </a:extLst>
          </p:cNvPr>
          <p:cNvSpPr>
            <a:spLocks/>
          </p:cNvSpPr>
          <p:nvPr/>
        </p:nvSpPr>
        <p:spPr bwMode="gray">
          <a:xfrm>
            <a:off x="4602095" y="5931711"/>
            <a:ext cx="2634629" cy="94464"/>
          </a:xfrm>
          <a:prstGeom prst="homePlate">
            <a:avLst>
              <a:gd name="adj" fmla="val 34200"/>
            </a:avLst>
          </a:prstGeom>
          <a:solidFill>
            <a:srgbClr val="EAAA00">
              <a:lumMod val="40000"/>
              <a:lumOff val="60000"/>
            </a:srgbClr>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18: Discovering vulnerabilities</a:t>
            </a:r>
          </a:p>
        </p:txBody>
      </p:sp>
      <p:sp>
        <p:nvSpPr>
          <p:cNvPr id="39" name="Pentagon 149">
            <a:extLst>
              <a:ext uri="{FF2B5EF4-FFF2-40B4-BE49-F238E27FC236}">
                <a16:creationId xmlns:a16="http://schemas.microsoft.com/office/drawing/2014/main" id="{7AC1DC88-6E50-96C0-4E04-12DF93B67C29}"/>
              </a:ext>
            </a:extLst>
          </p:cNvPr>
          <p:cNvSpPr>
            <a:spLocks/>
          </p:cNvSpPr>
          <p:nvPr/>
        </p:nvSpPr>
        <p:spPr bwMode="gray">
          <a:xfrm>
            <a:off x="4602542" y="5801643"/>
            <a:ext cx="2634182" cy="92123"/>
          </a:xfrm>
          <a:prstGeom prst="homePlate">
            <a:avLst>
              <a:gd name="adj" fmla="val 34200"/>
            </a:avLst>
          </a:prstGeom>
          <a:solidFill>
            <a:srgbClr val="EAAA00">
              <a:lumMod val="40000"/>
              <a:lumOff val="60000"/>
            </a:srgbClr>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17: Implementing a vulnerability management process</a:t>
            </a:r>
          </a:p>
        </p:txBody>
      </p:sp>
      <p:sp>
        <p:nvSpPr>
          <p:cNvPr id="46" name="Pentagon 149">
            <a:extLst>
              <a:ext uri="{FF2B5EF4-FFF2-40B4-BE49-F238E27FC236}">
                <a16:creationId xmlns:a16="http://schemas.microsoft.com/office/drawing/2014/main" id="{2D9FECA3-E00F-F28E-DEF7-6645E390AF38}"/>
              </a:ext>
            </a:extLst>
          </p:cNvPr>
          <p:cNvSpPr>
            <a:spLocks/>
          </p:cNvSpPr>
          <p:nvPr/>
        </p:nvSpPr>
        <p:spPr bwMode="gray">
          <a:xfrm>
            <a:off x="4600162" y="5674670"/>
            <a:ext cx="2634183" cy="94464"/>
          </a:xfrm>
          <a:prstGeom prst="homePlate">
            <a:avLst>
              <a:gd name="adj" fmla="val 34200"/>
            </a:avLst>
          </a:prstGeom>
          <a:solidFill>
            <a:srgbClr val="00A3A1">
              <a:lumMod val="40000"/>
              <a:lumOff val="60000"/>
            </a:srgbClr>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16: Assessing the effectiveness of security controls</a:t>
            </a:r>
          </a:p>
        </p:txBody>
      </p:sp>
      <p:sp>
        <p:nvSpPr>
          <p:cNvPr id="45" name="Pentagon 149">
            <a:extLst>
              <a:ext uri="{FF2B5EF4-FFF2-40B4-BE49-F238E27FC236}">
                <a16:creationId xmlns:a16="http://schemas.microsoft.com/office/drawing/2014/main" id="{4E60D890-8644-42DD-4274-42B26A831C11}"/>
              </a:ext>
            </a:extLst>
          </p:cNvPr>
          <p:cNvSpPr>
            <a:spLocks/>
          </p:cNvSpPr>
          <p:nvPr/>
        </p:nvSpPr>
        <p:spPr bwMode="gray">
          <a:xfrm>
            <a:off x="4599721" y="5544856"/>
            <a:ext cx="2634182" cy="92123"/>
          </a:xfrm>
          <a:prstGeom prst="homePlate">
            <a:avLst>
              <a:gd name="adj" fmla="val 34200"/>
            </a:avLst>
          </a:prstGeom>
          <a:solidFill>
            <a:srgbClr val="00A3A1">
              <a:lumMod val="40000"/>
              <a:lumOff val="60000"/>
            </a:srgbClr>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15: Responding to and mitigating security risks</a:t>
            </a:r>
          </a:p>
        </p:txBody>
      </p:sp>
      <p:sp>
        <p:nvSpPr>
          <p:cNvPr id="38" name="Pentagon 149">
            <a:extLst>
              <a:ext uri="{FF2B5EF4-FFF2-40B4-BE49-F238E27FC236}">
                <a16:creationId xmlns:a16="http://schemas.microsoft.com/office/drawing/2014/main" id="{9B4DAAAD-A36D-2D17-8BDA-9500918C1AC3}"/>
              </a:ext>
            </a:extLst>
          </p:cNvPr>
          <p:cNvSpPr>
            <a:spLocks/>
          </p:cNvSpPr>
          <p:nvPr/>
        </p:nvSpPr>
        <p:spPr bwMode="gray">
          <a:xfrm>
            <a:off x="4596908" y="5412123"/>
            <a:ext cx="2634631" cy="94464"/>
          </a:xfrm>
          <a:prstGeom prst="homePlate">
            <a:avLst>
              <a:gd name="adj" fmla="val 34200"/>
            </a:avLst>
          </a:prstGeom>
          <a:solidFill>
            <a:srgbClr val="00A3A1">
              <a:lumMod val="40000"/>
              <a:lumOff val="60000"/>
            </a:srgbClr>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14: Agreeing a security controls set for your service</a:t>
            </a:r>
          </a:p>
        </p:txBody>
      </p:sp>
      <p:sp>
        <p:nvSpPr>
          <p:cNvPr id="35" name="Pentagon 149">
            <a:extLst>
              <a:ext uri="{FF2B5EF4-FFF2-40B4-BE49-F238E27FC236}">
                <a16:creationId xmlns:a16="http://schemas.microsoft.com/office/drawing/2014/main" id="{91B8BFAE-E0B2-C293-2279-0C207C84832A}"/>
              </a:ext>
            </a:extLst>
          </p:cNvPr>
          <p:cNvSpPr>
            <a:spLocks/>
          </p:cNvSpPr>
          <p:nvPr/>
        </p:nvSpPr>
        <p:spPr bwMode="gray">
          <a:xfrm>
            <a:off x="4596926" y="5275981"/>
            <a:ext cx="2634631" cy="94464"/>
          </a:xfrm>
          <a:prstGeom prst="homePlate">
            <a:avLst>
              <a:gd name="adj" fmla="val 34200"/>
            </a:avLst>
          </a:prstGeom>
          <a:solidFill>
            <a:srgbClr val="00A3A1">
              <a:lumMod val="40000"/>
              <a:lumOff val="60000"/>
            </a:srgbClr>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13: Performing a security risk assessment</a:t>
            </a:r>
          </a:p>
        </p:txBody>
      </p:sp>
      <p:sp>
        <p:nvSpPr>
          <p:cNvPr id="37" name="Pentagon 149">
            <a:extLst>
              <a:ext uri="{FF2B5EF4-FFF2-40B4-BE49-F238E27FC236}">
                <a16:creationId xmlns:a16="http://schemas.microsoft.com/office/drawing/2014/main" id="{C66BB135-4A1F-A5D0-F162-55DF52D7E411}"/>
              </a:ext>
            </a:extLst>
          </p:cNvPr>
          <p:cNvSpPr>
            <a:spLocks/>
          </p:cNvSpPr>
          <p:nvPr/>
        </p:nvSpPr>
        <p:spPr bwMode="gray">
          <a:xfrm>
            <a:off x="4596924" y="5139804"/>
            <a:ext cx="2634630" cy="94464"/>
          </a:xfrm>
          <a:prstGeom prst="homePlate">
            <a:avLst>
              <a:gd name="adj" fmla="val 34200"/>
            </a:avLst>
          </a:prstGeom>
          <a:solidFill>
            <a:srgbClr val="00A3A1">
              <a:lumMod val="40000"/>
              <a:lumOff val="60000"/>
            </a:srgbClr>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12: Performing threat modelling</a:t>
            </a:r>
          </a:p>
        </p:txBody>
      </p:sp>
      <p:sp>
        <p:nvSpPr>
          <p:cNvPr id="36" name="Pentagon 149">
            <a:extLst>
              <a:ext uri="{FF2B5EF4-FFF2-40B4-BE49-F238E27FC236}">
                <a16:creationId xmlns:a16="http://schemas.microsoft.com/office/drawing/2014/main" id="{57B17795-0864-6E66-F9F5-4C90F66323B9}"/>
              </a:ext>
            </a:extLst>
          </p:cNvPr>
          <p:cNvSpPr>
            <a:spLocks/>
          </p:cNvSpPr>
          <p:nvPr/>
        </p:nvSpPr>
        <p:spPr bwMode="gray">
          <a:xfrm>
            <a:off x="4596925" y="4997903"/>
            <a:ext cx="2634629" cy="94464"/>
          </a:xfrm>
          <a:prstGeom prst="homePlate">
            <a:avLst>
              <a:gd name="adj" fmla="val 34200"/>
            </a:avLst>
          </a:prstGeom>
          <a:solidFill>
            <a:srgbClr val="00A3A1">
              <a:lumMod val="40000"/>
              <a:lumOff val="60000"/>
            </a:srgbClr>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11: Sourcing a threat assessment</a:t>
            </a:r>
          </a:p>
        </p:txBody>
      </p:sp>
      <p:sp>
        <p:nvSpPr>
          <p:cNvPr id="31" name="Pentagon 149">
            <a:extLst>
              <a:ext uri="{FF2B5EF4-FFF2-40B4-BE49-F238E27FC236}">
                <a16:creationId xmlns:a16="http://schemas.microsoft.com/office/drawing/2014/main" id="{8C046BEC-4079-B715-2C47-6B5F4EC4F857}"/>
              </a:ext>
            </a:extLst>
          </p:cNvPr>
          <p:cNvSpPr>
            <a:spLocks/>
          </p:cNvSpPr>
          <p:nvPr/>
        </p:nvSpPr>
        <p:spPr bwMode="gray">
          <a:xfrm>
            <a:off x="4597358" y="4852389"/>
            <a:ext cx="2634631" cy="94464"/>
          </a:xfrm>
          <a:prstGeom prst="homePlate">
            <a:avLst>
              <a:gd name="adj" fmla="val 34200"/>
            </a:avLst>
          </a:prstGeom>
          <a:solidFill>
            <a:srgbClr val="00A3A1">
              <a:lumMod val="40000"/>
              <a:lumOff val="60000"/>
            </a:srgbClr>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10: Assessing the importance of service assets</a:t>
            </a:r>
          </a:p>
        </p:txBody>
      </p:sp>
      <p:sp>
        <p:nvSpPr>
          <p:cNvPr id="34" name="Pentagon 149">
            <a:extLst>
              <a:ext uri="{FF2B5EF4-FFF2-40B4-BE49-F238E27FC236}">
                <a16:creationId xmlns:a16="http://schemas.microsoft.com/office/drawing/2014/main" id="{3E9B9748-78D5-6D0A-8A58-1059CB87B09E}"/>
              </a:ext>
            </a:extLst>
          </p:cNvPr>
          <p:cNvSpPr>
            <a:spLocks/>
          </p:cNvSpPr>
          <p:nvPr/>
        </p:nvSpPr>
        <p:spPr bwMode="gray">
          <a:xfrm>
            <a:off x="4597356" y="4716212"/>
            <a:ext cx="2634630" cy="94464"/>
          </a:xfrm>
          <a:prstGeom prst="homePlate">
            <a:avLst>
              <a:gd name="adj" fmla="val 34200"/>
            </a:avLst>
          </a:prstGeom>
          <a:solidFill>
            <a:srgbClr val="00A3A1">
              <a:lumMod val="40000"/>
              <a:lumOff val="60000"/>
            </a:srgbClr>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9: Documenting service assets</a:t>
            </a:r>
          </a:p>
        </p:txBody>
      </p:sp>
      <p:sp>
        <p:nvSpPr>
          <p:cNvPr id="32" name="Pentagon 149">
            <a:extLst>
              <a:ext uri="{FF2B5EF4-FFF2-40B4-BE49-F238E27FC236}">
                <a16:creationId xmlns:a16="http://schemas.microsoft.com/office/drawing/2014/main" id="{B4FC7CDA-B147-116F-11D3-34568F279887}"/>
              </a:ext>
            </a:extLst>
          </p:cNvPr>
          <p:cNvSpPr>
            <a:spLocks/>
          </p:cNvSpPr>
          <p:nvPr/>
        </p:nvSpPr>
        <p:spPr bwMode="gray">
          <a:xfrm>
            <a:off x="4597357" y="4574311"/>
            <a:ext cx="2634629" cy="94464"/>
          </a:xfrm>
          <a:prstGeom prst="homePlate">
            <a:avLst>
              <a:gd name="adj" fmla="val 34200"/>
            </a:avLst>
          </a:prstGeom>
          <a:solidFill>
            <a:srgbClr val="FFAFFF"/>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6: Managing third party product security risks</a:t>
            </a:r>
          </a:p>
        </p:txBody>
      </p:sp>
      <p:sp>
        <p:nvSpPr>
          <p:cNvPr id="28" name="Pentagon 149">
            <a:extLst>
              <a:ext uri="{FF2B5EF4-FFF2-40B4-BE49-F238E27FC236}">
                <a16:creationId xmlns:a16="http://schemas.microsoft.com/office/drawing/2014/main" id="{B2E6001A-8BDF-5C0B-A83A-E4508A3EA8AB}"/>
              </a:ext>
            </a:extLst>
          </p:cNvPr>
          <p:cNvSpPr>
            <a:spLocks/>
          </p:cNvSpPr>
          <p:nvPr/>
        </p:nvSpPr>
        <p:spPr bwMode="gray">
          <a:xfrm>
            <a:off x="4597799" y="4440070"/>
            <a:ext cx="2634185" cy="94464"/>
          </a:xfrm>
          <a:prstGeom prst="homePlate">
            <a:avLst>
              <a:gd name="adj" fmla="val 34200"/>
            </a:avLst>
          </a:prstGeom>
          <a:solidFill>
            <a:schemeClr val="accent5">
              <a:lumMod val="20000"/>
              <a:lumOff val="80000"/>
            </a:schemeClr>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3: Agreeing roles and responsibilities</a:t>
            </a:r>
          </a:p>
        </p:txBody>
      </p:sp>
      <p:sp>
        <p:nvSpPr>
          <p:cNvPr id="30" name="Pentagon 149">
            <a:extLst>
              <a:ext uri="{FF2B5EF4-FFF2-40B4-BE49-F238E27FC236}">
                <a16:creationId xmlns:a16="http://schemas.microsoft.com/office/drawing/2014/main" id="{44003664-5575-78AD-827A-276CF8126507}"/>
              </a:ext>
            </a:extLst>
          </p:cNvPr>
          <p:cNvSpPr>
            <a:spLocks/>
          </p:cNvSpPr>
          <p:nvPr/>
        </p:nvSpPr>
        <p:spPr bwMode="gray">
          <a:xfrm>
            <a:off x="4597799" y="4301867"/>
            <a:ext cx="2634183" cy="94464"/>
          </a:xfrm>
          <a:prstGeom prst="homePlate">
            <a:avLst>
              <a:gd name="adj" fmla="val 34200"/>
            </a:avLst>
          </a:prstGeom>
          <a:solidFill>
            <a:schemeClr val="accent5">
              <a:lumMod val="20000"/>
              <a:lumOff val="80000"/>
            </a:schemeClr>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2: Identifying security resources</a:t>
            </a:r>
          </a:p>
        </p:txBody>
      </p:sp>
      <p:sp>
        <p:nvSpPr>
          <p:cNvPr id="29" name="Pentagon 149">
            <a:extLst>
              <a:ext uri="{FF2B5EF4-FFF2-40B4-BE49-F238E27FC236}">
                <a16:creationId xmlns:a16="http://schemas.microsoft.com/office/drawing/2014/main" id="{5912BCA8-4C52-06F3-DBC7-0AE6884C2DAF}"/>
              </a:ext>
            </a:extLst>
          </p:cNvPr>
          <p:cNvSpPr>
            <a:spLocks/>
          </p:cNvSpPr>
          <p:nvPr/>
        </p:nvSpPr>
        <p:spPr bwMode="gray">
          <a:xfrm>
            <a:off x="4597358" y="4172053"/>
            <a:ext cx="2634182" cy="92123"/>
          </a:xfrm>
          <a:prstGeom prst="homePlate">
            <a:avLst>
              <a:gd name="adj" fmla="val 34200"/>
            </a:avLst>
          </a:prstGeom>
          <a:solidFill>
            <a:schemeClr val="accent5">
              <a:lumMod val="20000"/>
              <a:lumOff val="80000"/>
            </a:schemeClr>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5: Working out the project’s security risk appetite</a:t>
            </a:r>
          </a:p>
        </p:txBody>
      </p:sp>
      <p:sp>
        <p:nvSpPr>
          <p:cNvPr id="61" name="Rectangle: Rounded Corners 60">
            <a:extLst>
              <a:ext uri="{FF2B5EF4-FFF2-40B4-BE49-F238E27FC236}">
                <a16:creationId xmlns:a16="http://schemas.microsoft.com/office/drawing/2014/main" id="{3EE4DA57-7B68-03AB-7A85-4935F5F1B817}"/>
              </a:ext>
            </a:extLst>
          </p:cNvPr>
          <p:cNvSpPr/>
          <p:nvPr/>
        </p:nvSpPr>
        <p:spPr>
          <a:xfrm>
            <a:off x="4763849" y="1611009"/>
            <a:ext cx="2300748" cy="269561"/>
          </a:xfrm>
          <a:prstGeom prst="round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Project delivery</a:t>
            </a:r>
          </a:p>
        </p:txBody>
      </p:sp>
      <p:sp>
        <p:nvSpPr>
          <p:cNvPr id="26" name="Pentagon 149">
            <a:extLst>
              <a:ext uri="{FF2B5EF4-FFF2-40B4-BE49-F238E27FC236}">
                <a16:creationId xmlns:a16="http://schemas.microsoft.com/office/drawing/2014/main" id="{FD55F7EC-20A8-A85B-8C3C-D98E78A25741}"/>
              </a:ext>
            </a:extLst>
          </p:cNvPr>
          <p:cNvSpPr>
            <a:spLocks/>
          </p:cNvSpPr>
          <p:nvPr/>
        </p:nvSpPr>
        <p:spPr bwMode="gray">
          <a:xfrm>
            <a:off x="1756595" y="5416454"/>
            <a:ext cx="2615919" cy="86563"/>
          </a:xfrm>
          <a:prstGeom prst="homePlate">
            <a:avLst>
              <a:gd name="adj" fmla="val 34200"/>
            </a:avLst>
          </a:prstGeom>
          <a:solidFill>
            <a:srgbClr val="00A3A1">
              <a:lumMod val="40000"/>
              <a:lumOff val="60000"/>
            </a:srgbClr>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11: Sourcing a threat assessment</a:t>
            </a:r>
          </a:p>
        </p:txBody>
      </p:sp>
      <p:sp>
        <p:nvSpPr>
          <p:cNvPr id="23" name="Pentagon 149">
            <a:extLst>
              <a:ext uri="{FF2B5EF4-FFF2-40B4-BE49-F238E27FC236}">
                <a16:creationId xmlns:a16="http://schemas.microsoft.com/office/drawing/2014/main" id="{050E1BDA-5220-94B0-8581-1E1F3EED8F68}"/>
              </a:ext>
            </a:extLst>
          </p:cNvPr>
          <p:cNvSpPr>
            <a:spLocks/>
          </p:cNvSpPr>
          <p:nvPr/>
        </p:nvSpPr>
        <p:spPr bwMode="gray">
          <a:xfrm>
            <a:off x="1756609" y="5280312"/>
            <a:ext cx="2615919" cy="86563"/>
          </a:xfrm>
          <a:prstGeom prst="homePlate">
            <a:avLst>
              <a:gd name="adj" fmla="val 34200"/>
            </a:avLst>
          </a:prstGeom>
          <a:solidFill>
            <a:srgbClr val="00A3A1">
              <a:lumMod val="40000"/>
              <a:lumOff val="60000"/>
            </a:srgbClr>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10: Assessing the importance of service assets</a:t>
            </a:r>
          </a:p>
        </p:txBody>
      </p:sp>
      <p:sp>
        <p:nvSpPr>
          <p:cNvPr id="25" name="Pentagon 149">
            <a:extLst>
              <a:ext uri="{FF2B5EF4-FFF2-40B4-BE49-F238E27FC236}">
                <a16:creationId xmlns:a16="http://schemas.microsoft.com/office/drawing/2014/main" id="{3A4D11A8-D5A1-E59C-D8DE-75F7BF52F4E1}"/>
              </a:ext>
            </a:extLst>
          </p:cNvPr>
          <p:cNvSpPr>
            <a:spLocks/>
          </p:cNvSpPr>
          <p:nvPr/>
        </p:nvSpPr>
        <p:spPr bwMode="gray">
          <a:xfrm>
            <a:off x="1756608" y="5144135"/>
            <a:ext cx="2615919" cy="86563"/>
          </a:xfrm>
          <a:prstGeom prst="homePlate">
            <a:avLst>
              <a:gd name="adj" fmla="val 34200"/>
            </a:avLst>
          </a:prstGeom>
          <a:solidFill>
            <a:srgbClr val="00A3A1">
              <a:lumMod val="40000"/>
              <a:lumOff val="60000"/>
            </a:srgbClr>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9: Documenting service assets</a:t>
            </a:r>
          </a:p>
        </p:txBody>
      </p:sp>
      <p:sp>
        <p:nvSpPr>
          <p:cNvPr id="24" name="Pentagon 149">
            <a:extLst>
              <a:ext uri="{FF2B5EF4-FFF2-40B4-BE49-F238E27FC236}">
                <a16:creationId xmlns:a16="http://schemas.microsoft.com/office/drawing/2014/main" id="{F789F2DA-813E-9485-F9C2-3871FB4E107F}"/>
              </a:ext>
            </a:extLst>
          </p:cNvPr>
          <p:cNvSpPr>
            <a:spLocks/>
          </p:cNvSpPr>
          <p:nvPr/>
        </p:nvSpPr>
        <p:spPr bwMode="gray">
          <a:xfrm>
            <a:off x="1756609" y="5002234"/>
            <a:ext cx="2615918" cy="86563"/>
          </a:xfrm>
          <a:prstGeom prst="homePlate">
            <a:avLst>
              <a:gd name="adj" fmla="val 34200"/>
            </a:avLst>
          </a:prstGeom>
          <a:solidFill>
            <a:srgbClr val="FFAFFF"/>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6: Managing third party product security risks</a:t>
            </a:r>
          </a:p>
        </p:txBody>
      </p:sp>
      <p:sp>
        <p:nvSpPr>
          <p:cNvPr id="19" name="Pentagon 149">
            <a:extLst>
              <a:ext uri="{FF2B5EF4-FFF2-40B4-BE49-F238E27FC236}">
                <a16:creationId xmlns:a16="http://schemas.microsoft.com/office/drawing/2014/main" id="{6F05592C-5359-E4CC-0BA2-754E5B4A3D96}"/>
              </a:ext>
            </a:extLst>
          </p:cNvPr>
          <p:cNvSpPr>
            <a:spLocks/>
          </p:cNvSpPr>
          <p:nvPr/>
        </p:nvSpPr>
        <p:spPr bwMode="gray">
          <a:xfrm>
            <a:off x="1756963" y="4856720"/>
            <a:ext cx="2615919" cy="86563"/>
          </a:xfrm>
          <a:prstGeom prst="homePlate">
            <a:avLst>
              <a:gd name="adj" fmla="val 34200"/>
            </a:avLst>
          </a:prstGeom>
          <a:solidFill>
            <a:schemeClr val="accent5">
              <a:lumMod val="20000"/>
              <a:lumOff val="80000"/>
            </a:schemeClr>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5: Working out the project’s security risk appetite</a:t>
            </a:r>
          </a:p>
        </p:txBody>
      </p:sp>
      <p:sp>
        <p:nvSpPr>
          <p:cNvPr id="22" name="Pentagon 149">
            <a:extLst>
              <a:ext uri="{FF2B5EF4-FFF2-40B4-BE49-F238E27FC236}">
                <a16:creationId xmlns:a16="http://schemas.microsoft.com/office/drawing/2014/main" id="{78093516-70DC-3ED3-CBC5-756D9059AFF9}"/>
              </a:ext>
            </a:extLst>
          </p:cNvPr>
          <p:cNvSpPr>
            <a:spLocks/>
          </p:cNvSpPr>
          <p:nvPr/>
        </p:nvSpPr>
        <p:spPr bwMode="gray">
          <a:xfrm>
            <a:off x="1756962" y="4720543"/>
            <a:ext cx="2615919" cy="86563"/>
          </a:xfrm>
          <a:prstGeom prst="homePlate">
            <a:avLst>
              <a:gd name="adj" fmla="val 34200"/>
            </a:avLst>
          </a:prstGeom>
          <a:solidFill>
            <a:srgbClr val="FFAFFF"/>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7: Understanding cyber security obligations</a:t>
            </a:r>
          </a:p>
        </p:txBody>
      </p:sp>
      <p:sp>
        <p:nvSpPr>
          <p:cNvPr id="21" name="Pentagon 149">
            <a:extLst>
              <a:ext uri="{FF2B5EF4-FFF2-40B4-BE49-F238E27FC236}">
                <a16:creationId xmlns:a16="http://schemas.microsoft.com/office/drawing/2014/main" id="{7CFE8B1A-7988-6134-A610-14641D345664}"/>
              </a:ext>
            </a:extLst>
          </p:cNvPr>
          <p:cNvSpPr>
            <a:spLocks/>
          </p:cNvSpPr>
          <p:nvPr/>
        </p:nvSpPr>
        <p:spPr bwMode="gray">
          <a:xfrm>
            <a:off x="1756962" y="4578642"/>
            <a:ext cx="2615918" cy="86563"/>
          </a:xfrm>
          <a:prstGeom prst="homePlate">
            <a:avLst>
              <a:gd name="adj" fmla="val 34200"/>
            </a:avLst>
          </a:prstGeom>
          <a:solidFill>
            <a:srgbClr val="FFAFFF"/>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8: Understanding business objectives and user needs</a:t>
            </a:r>
          </a:p>
        </p:txBody>
      </p:sp>
      <p:sp>
        <p:nvSpPr>
          <p:cNvPr id="14" name="Pentagon 149">
            <a:extLst>
              <a:ext uri="{FF2B5EF4-FFF2-40B4-BE49-F238E27FC236}">
                <a16:creationId xmlns:a16="http://schemas.microsoft.com/office/drawing/2014/main" id="{46E7675D-D6A1-5837-C55A-96E1DE70037F}"/>
              </a:ext>
            </a:extLst>
          </p:cNvPr>
          <p:cNvSpPr>
            <a:spLocks/>
          </p:cNvSpPr>
          <p:nvPr/>
        </p:nvSpPr>
        <p:spPr bwMode="gray">
          <a:xfrm>
            <a:off x="1757323" y="4444401"/>
            <a:ext cx="2615477" cy="86563"/>
          </a:xfrm>
          <a:prstGeom prst="homePlate">
            <a:avLst>
              <a:gd name="adj" fmla="val 34200"/>
            </a:avLst>
          </a:prstGeom>
          <a:solidFill>
            <a:schemeClr val="accent5">
              <a:lumMod val="20000"/>
              <a:lumOff val="80000"/>
            </a:schemeClr>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3: Agreeing roles and responsibilities</a:t>
            </a:r>
          </a:p>
        </p:txBody>
      </p:sp>
      <p:sp>
        <p:nvSpPr>
          <p:cNvPr id="16" name="Pentagon 149">
            <a:extLst>
              <a:ext uri="{FF2B5EF4-FFF2-40B4-BE49-F238E27FC236}">
                <a16:creationId xmlns:a16="http://schemas.microsoft.com/office/drawing/2014/main" id="{85B90E26-97CA-29E2-4C28-03EA10E9AF28}"/>
              </a:ext>
            </a:extLst>
          </p:cNvPr>
          <p:cNvSpPr>
            <a:spLocks/>
          </p:cNvSpPr>
          <p:nvPr/>
        </p:nvSpPr>
        <p:spPr bwMode="gray">
          <a:xfrm>
            <a:off x="1757324" y="4306198"/>
            <a:ext cx="2615475" cy="86563"/>
          </a:xfrm>
          <a:prstGeom prst="homePlate">
            <a:avLst>
              <a:gd name="adj" fmla="val 34200"/>
            </a:avLst>
          </a:prstGeom>
          <a:solidFill>
            <a:schemeClr val="accent5">
              <a:lumMod val="20000"/>
              <a:lumOff val="80000"/>
            </a:schemeClr>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2: Identifying security resources</a:t>
            </a:r>
          </a:p>
        </p:txBody>
      </p:sp>
      <p:sp>
        <p:nvSpPr>
          <p:cNvPr id="15" name="Pentagon 149">
            <a:extLst>
              <a:ext uri="{FF2B5EF4-FFF2-40B4-BE49-F238E27FC236}">
                <a16:creationId xmlns:a16="http://schemas.microsoft.com/office/drawing/2014/main" id="{14F42E5D-3D8E-F16A-A166-3DA7AC431FC1}"/>
              </a:ext>
            </a:extLst>
          </p:cNvPr>
          <p:cNvSpPr>
            <a:spLocks/>
          </p:cNvSpPr>
          <p:nvPr/>
        </p:nvSpPr>
        <p:spPr bwMode="gray">
          <a:xfrm>
            <a:off x="1756963" y="4176189"/>
            <a:ext cx="2615473" cy="84418"/>
          </a:xfrm>
          <a:prstGeom prst="homePlate">
            <a:avLst>
              <a:gd name="adj" fmla="val 34200"/>
            </a:avLst>
          </a:prstGeom>
          <a:solidFill>
            <a:schemeClr val="accent5">
              <a:lumMod val="20000"/>
              <a:lumOff val="80000"/>
            </a:schemeClr>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1: Considering security within the business case</a:t>
            </a:r>
          </a:p>
        </p:txBody>
      </p:sp>
      <p:sp>
        <p:nvSpPr>
          <p:cNvPr id="20" name="Pentagon 149">
            <a:extLst>
              <a:ext uri="{FF2B5EF4-FFF2-40B4-BE49-F238E27FC236}">
                <a16:creationId xmlns:a16="http://schemas.microsoft.com/office/drawing/2014/main" id="{41672E4A-23EA-0146-4F9D-2B7E33477C24}"/>
              </a:ext>
            </a:extLst>
          </p:cNvPr>
          <p:cNvSpPr>
            <a:spLocks/>
          </p:cNvSpPr>
          <p:nvPr/>
        </p:nvSpPr>
        <p:spPr bwMode="gray">
          <a:xfrm>
            <a:off x="1711104" y="3941398"/>
            <a:ext cx="10249322" cy="94464"/>
          </a:xfrm>
          <a:prstGeom prst="homePlate">
            <a:avLst>
              <a:gd name="adj" fmla="val 34200"/>
            </a:avLst>
          </a:prstGeom>
          <a:solidFill>
            <a:schemeClr val="accent5">
              <a:lumMod val="20000"/>
              <a:lumOff val="80000"/>
            </a:schemeClr>
          </a:solidFill>
          <a:ln w="12700" cap="flat" cmpd="sng" algn="ctr">
            <a:solidFill>
              <a:srgbClr val="00A3A1">
                <a:shade val="50000"/>
              </a:srgbClr>
            </a:solidFill>
            <a:prstDash val="solid"/>
            <a:miter lim="800000"/>
          </a:ln>
          <a:effectLst/>
        </p:spPr>
        <p:txBody>
          <a:bodyPr wrap="none" lIns="35560" tIns="35560" rIns="35560" bIns="355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Activity 4: Tracking </a:t>
            </a:r>
            <a:r>
              <a:rPr kumimoji="0" lang="en-GB" sz="600" b="0" i="0" u="none" strike="noStrike" kern="0" cap="none" spc="0" normalizeH="0" baseline="0" noProof="0" dirty="0" err="1">
                <a:ln>
                  <a:noFill/>
                </a:ln>
                <a:solidFill>
                  <a:srgbClr val="000000"/>
                </a:solidFill>
                <a:effectLst/>
                <a:uLnTx/>
                <a:uFillTx/>
                <a:latin typeface="Arial"/>
                <a:ea typeface="+mn-ea"/>
                <a:cs typeface="Arial" panose="020B0604020202020204" pitchFamily="34" charset="0"/>
              </a:rPr>
              <a:t>SbD</a:t>
            </a:r>
            <a:r>
              <a:rPr kumimoji="0" lang="en-GB" sz="6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 progress</a:t>
            </a:r>
          </a:p>
        </p:txBody>
      </p:sp>
      <p:sp>
        <p:nvSpPr>
          <p:cNvPr id="60" name="Rectangle: Rounded Corners 59">
            <a:extLst>
              <a:ext uri="{FF2B5EF4-FFF2-40B4-BE49-F238E27FC236}">
                <a16:creationId xmlns:a16="http://schemas.microsoft.com/office/drawing/2014/main" id="{BB5EB026-0C25-3EEE-8888-CA1652312FA0}"/>
              </a:ext>
            </a:extLst>
          </p:cNvPr>
          <p:cNvSpPr/>
          <p:nvPr/>
        </p:nvSpPr>
        <p:spPr>
          <a:xfrm>
            <a:off x="2144456" y="1595401"/>
            <a:ext cx="1840196" cy="269561"/>
          </a:xfrm>
          <a:prstGeom prst="round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Feasibility</a:t>
            </a:r>
          </a:p>
        </p:txBody>
      </p:sp>
      <p:pic>
        <p:nvPicPr>
          <p:cNvPr id="4" name="Picture 3" descr="A diagram showing the decision points, project stages and assurance. These are mapped to programme phases and Secure by Design activities.">
            <a:extLst>
              <a:ext uri="{FF2B5EF4-FFF2-40B4-BE49-F238E27FC236}">
                <a16:creationId xmlns:a16="http://schemas.microsoft.com/office/drawing/2014/main" id="{52F98047-BE04-A454-AFEF-AA22BFB172D1}"/>
              </a:ext>
            </a:extLst>
          </p:cNvPr>
          <p:cNvPicPr>
            <a:picLocks noChangeAspect="1"/>
          </p:cNvPicPr>
          <p:nvPr/>
        </p:nvPicPr>
        <p:blipFill>
          <a:blip r:embed="rId3"/>
          <a:stretch>
            <a:fillRect/>
          </a:stretch>
        </p:blipFill>
        <p:spPr>
          <a:xfrm>
            <a:off x="0" y="1955869"/>
            <a:ext cx="12192000" cy="1910080"/>
          </a:xfrm>
          <a:prstGeom prst="rect">
            <a:avLst/>
          </a:prstGeom>
        </p:spPr>
      </p:pic>
      <p:sp>
        <p:nvSpPr>
          <p:cNvPr id="59" name="Rectangle: Rounded Corners 58">
            <a:extLst>
              <a:ext uri="{FF2B5EF4-FFF2-40B4-BE49-F238E27FC236}">
                <a16:creationId xmlns:a16="http://schemas.microsoft.com/office/drawing/2014/main" id="{4AFDDFCD-404E-D4EB-3E61-F652BF55BBCF}"/>
              </a:ext>
              <a:ext uri="{C183D7F6-B498-43B3-948B-1728B52AA6E4}">
                <adec:decorative xmlns:adec="http://schemas.microsoft.com/office/drawing/2017/decorative" val="1"/>
              </a:ext>
            </a:extLst>
          </p:cNvPr>
          <p:cNvSpPr/>
          <p:nvPr/>
        </p:nvSpPr>
        <p:spPr>
          <a:xfrm>
            <a:off x="7394853" y="1504033"/>
            <a:ext cx="4642520" cy="3940409"/>
          </a:xfrm>
          <a:prstGeom prst="roundRect">
            <a:avLst/>
          </a:prstGeom>
          <a:noFill/>
          <a:ln w="28575">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 name="Rectangle: Rounded Corners 57">
            <a:extLst>
              <a:ext uri="{FF2B5EF4-FFF2-40B4-BE49-F238E27FC236}">
                <a16:creationId xmlns:a16="http://schemas.microsoft.com/office/drawing/2014/main" id="{84F369D9-76FB-3C3F-C823-4BC8276C1183}"/>
              </a:ext>
              <a:ext uri="{C183D7F6-B498-43B3-948B-1728B52AA6E4}">
                <adec:decorative xmlns:adec="http://schemas.microsoft.com/office/drawing/2017/decorative" val="1"/>
              </a:ext>
            </a:extLst>
          </p:cNvPr>
          <p:cNvSpPr/>
          <p:nvPr/>
        </p:nvSpPr>
        <p:spPr>
          <a:xfrm>
            <a:off x="4527507" y="1500494"/>
            <a:ext cx="2780664" cy="5315686"/>
          </a:xfrm>
          <a:prstGeom prst="roundRect">
            <a:avLst/>
          </a:prstGeom>
          <a:noFill/>
          <a:ln w="28575">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Rectangle: Rounded Corners 56">
            <a:extLst>
              <a:ext uri="{FF2B5EF4-FFF2-40B4-BE49-F238E27FC236}">
                <a16:creationId xmlns:a16="http://schemas.microsoft.com/office/drawing/2014/main" id="{93DA846A-350B-9326-A0C3-664F043ABA83}"/>
              </a:ext>
              <a:ext uri="{C183D7F6-B498-43B3-948B-1728B52AA6E4}">
                <adec:decorative xmlns:adec="http://schemas.microsoft.com/office/drawing/2017/decorative" val="1"/>
              </a:ext>
            </a:extLst>
          </p:cNvPr>
          <p:cNvSpPr/>
          <p:nvPr/>
        </p:nvSpPr>
        <p:spPr>
          <a:xfrm>
            <a:off x="1660162" y="1507588"/>
            <a:ext cx="2780664" cy="4386179"/>
          </a:xfrm>
          <a:prstGeom prst="roundRect">
            <a:avLst/>
          </a:prstGeom>
          <a:noFill/>
          <a:ln w="28575">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Freeform 3">
            <a:extLst>
              <a:ext uri="{FF2B5EF4-FFF2-40B4-BE49-F238E27FC236}">
                <a16:creationId xmlns:a16="http://schemas.microsoft.com/office/drawing/2014/main" id="{5A6BADEC-DA9B-BFB8-14BD-7329E5CA2E7D}"/>
              </a:ext>
              <a:ext uri="{C183D7F6-B498-43B3-948B-1728B52AA6E4}">
                <adec:decorative xmlns:adec="http://schemas.microsoft.com/office/drawing/2017/decorative" val="1"/>
              </a:ext>
            </a:extLst>
          </p:cNvPr>
          <p:cNvSpPr/>
          <p:nvPr/>
        </p:nvSpPr>
        <p:spPr>
          <a:xfrm>
            <a:off x="0" y="-79235"/>
            <a:ext cx="12191999" cy="804861"/>
          </a:xfrm>
          <a:custGeom>
            <a:avLst/>
            <a:gdLst/>
            <a:ahLst/>
            <a:cxnLst/>
            <a:rect l="l" t="t" r="r" b="b"/>
            <a:pathLst>
              <a:path w="4816592" h="463294">
                <a:moveTo>
                  <a:pt x="0" y="0"/>
                </a:moveTo>
                <a:lnTo>
                  <a:pt x="4816592" y="0"/>
                </a:lnTo>
                <a:lnTo>
                  <a:pt x="4816592" y="463294"/>
                </a:lnTo>
                <a:lnTo>
                  <a:pt x="0" y="463294"/>
                </a:lnTo>
                <a:close/>
              </a:path>
            </a:pathLst>
          </a:custGeom>
          <a:solidFill>
            <a:srgbClr val="8F23B3"/>
          </a:solidFill>
        </p:spPr>
        <p:txBody>
          <a:bodyPr/>
          <a:lstStyle/>
          <a:p>
            <a:endParaRPr lang="en-GB"/>
          </a:p>
        </p:txBody>
      </p:sp>
      <p:sp>
        <p:nvSpPr>
          <p:cNvPr id="11" name="TextBox 11">
            <a:extLst>
              <a:ext uri="{FF2B5EF4-FFF2-40B4-BE49-F238E27FC236}">
                <a16:creationId xmlns:a16="http://schemas.microsoft.com/office/drawing/2014/main" id="{DE62D817-A7C9-A3E5-34F6-2043536559E0}"/>
              </a:ext>
            </a:extLst>
          </p:cNvPr>
          <p:cNvSpPr txBox="1">
            <a:spLocks noGrp="1"/>
          </p:cNvSpPr>
          <p:nvPr>
            <p:ph type="title" idx="4294967295"/>
          </p:nvPr>
        </p:nvSpPr>
        <p:spPr>
          <a:xfrm>
            <a:off x="333035" y="168307"/>
            <a:ext cx="11525927" cy="373949"/>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rtl="0"/>
            <a:r>
              <a:rPr lang="en-GB" sz="2700" b="1" i="0" u="none" strike="noStrike" dirty="0">
                <a:solidFill>
                  <a:srgbClr val="FFFFFF"/>
                </a:solidFill>
                <a:effectLst/>
                <a:latin typeface="Arial" panose="020B0604020202020204" pitchFamily="34" charset="0"/>
              </a:rPr>
              <a:t>Mapping Secure by Design to delivery life cycles (Programme)</a:t>
            </a:r>
            <a:endParaRPr kumimoji="0" lang="en-US" sz="27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918613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PMG_Report_4x3_050216_2016">
  <a:themeElements>
    <a:clrScheme name="New KPMG Colours">
      <a:dk1>
        <a:srgbClr val="000000"/>
      </a:dk1>
      <a:lt1>
        <a:sysClr val="window" lastClr="FFFFFF"/>
      </a:lt1>
      <a:dk2>
        <a:srgbClr val="00338D"/>
      </a:dk2>
      <a:lt2>
        <a:srgbClr val="F0F0F0"/>
      </a:lt2>
      <a:accent1>
        <a:srgbClr val="0091DA"/>
      </a:accent1>
      <a:accent2>
        <a:srgbClr val="6D2077"/>
      </a:accent2>
      <a:accent3>
        <a:srgbClr val="005EB8"/>
      </a:accent3>
      <a:accent4>
        <a:srgbClr val="00A3A1"/>
      </a:accent4>
      <a:accent5>
        <a:srgbClr val="EAAA00"/>
      </a:accent5>
      <a:accent6>
        <a:srgbClr val="43B02A"/>
      </a:accent6>
      <a:hlink>
        <a:srgbClr val="0091DA"/>
      </a:hlink>
      <a:folHlink>
        <a:srgbClr val="0091DA"/>
      </a:folHlink>
    </a:clrScheme>
    <a:fontScheme name="KPMG">
      <a:majorFont>
        <a:latin typeface="KPMG Extralight"/>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solidFill>
            <a:schemeClr val="accent1"/>
          </a:solidFill>
        </a:ln>
      </a:spPr>
      <a:bodyPr lIns="54000" tIns="54000" rIns="54000" bIns="54000" rtlCol="0" anchor="ctr"/>
      <a:lstStyle>
        <a:defPPr algn="ctr">
          <a:defRPr sz="900" dirty="0" err="1"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3"/>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54610" tIns="54610" rIns="54610" bIns="54610" rtlCol="0">
        <a:noAutofit/>
      </a:bodyPr>
      <a:lstStyle>
        <a:defPPr>
          <a:spcAft>
            <a:spcPts val="600"/>
          </a:spcAft>
          <a:defRPr sz="900" dirty="0" err="1" smtClean="0">
            <a:solidFill>
              <a:schemeClr val="tx2"/>
            </a:solidFill>
          </a:defRPr>
        </a:defPPr>
      </a:lstStyle>
    </a:txDef>
  </a:objectDefaults>
  <a:extraClrSchemeLst/>
  <a:custClrLst>
    <a:custClr name="KPMG Blue">
      <a:srgbClr val="00338D"/>
    </a:custClr>
    <a:custClr name="Medium Blue">
      <a:srgbClr val="005EB8"/>
    </a:custClr>
    <a:custClr name="Light Blue">
      <a:srgbClr val="0091DA"/>
    </a:custClr>
    <a:custClr name="Violet">
      <a:srgbClr val="483698"/>
    </a:custClr>
    <a:custClr name="Purple">
      <a:srgbClr val="470A68"/>
    </a:custClr>
    <a:custClr name="Light Purple">
      <a:srgbClr val="6D2077"/>
    </a:custClr>
    <a:custClr name="Green">
      <a:srgbClr val="00A3A1"/>
    </a:custClr>
    <a:custClr name="Dark Green">
      <a:srgbClr val="009A44"/>
    </a:custClr>
    <a:custClr name="Light Green">
      <a:srgbClr val="43B02A"/>
    </a:custClr>
    <a:custClr name="Yellow">
      <a:srgbClr val="EAAA00"/>
    </a:custClr>
    <a:custClr name="Orange">
      <a:srgbClr val="F68D2E"/>
    </a:custClr>
    <a:custClr name="Red ">
      <a:srgbClr val="BC204B"/>
    </a:custClr>
    <a:custClr name="Pink">
      <a:srgbClr val="C6007E"/>
    </a:custClr>
    <a:custClr name="Dark Brown">
      <a:srgbClr val="753F19"/>
    </a:custClr>
    <a:custClr name="Light Brown">
      <a:srgbClr val="9B642E"/>
    </a:custClr>
    <a:custClr name="Olive">
      <a:srgbClr val="9D9375"/>
    </a:custClr>
    <a:custClr name="Beige">
      <a:srgbClr val="E3BC9F"/>
    </a:custClr>
    <a:custClr name="Light Pink">
      <a:srgbClr val="E36877"/>
    </a:custClr>
  </a:custClrLst>
  <a:extLst>
    <a:ext uri="{05A4C25C-085E-4340-85A3-A5531E510DB2}">
      <thm15:themeFamily xmlns:thm15="http://schemas.microsoft.com/office/thememl/2012/main" name="KPMG Report Standard Template.potx" id="{34CF3643-7F6A-4729-8EB1-F5C71750EA64}" vid="{4DB64E35-23D0-4BCF-956A-168BEECA8C9A}"/>
    </a:ext>
  </a:extLst>
</a:theme>
</file>

<file path=ppt/theme/theme3.xml><?xml version="1.0" encoding="utf-8"?>
<a:theme xmlns:a="http://schemas.openxmlformats.org/drawingml/2006/main" name="1_Office Theme">
  <a:themeElements>
    <a:clrScheme name="HODDAT">
      <a:dk1>
        <a:srgbClr val="0B0C0C"/>
      </a:dk1>
      <a:lt1>
        <a:srgbClr val="FFFFFF"/>
      </a:lt1>
      <a:dk2>
        <a:srgbClr val="6F777B"/>
      </a:dk2>
      <a:lt2>
        <a:srgbClr val="BFC1C3"/>
      </a:lt2>
      <a:accent1>
        <a:srgbClr val="912B88"/>
      </a:accent1>
      <a:accent2>
        <a:srgbClr val="28A197"/>
      </a:accent2>
      <a:accent3>
        <a:srgbClr val="005EA5"/>
      </a:accent3>
      <a:accent4>
        <a:srgbClr val="D53880"/>
      </a:accent4>
      <a:accent5>
        <a:srgbClr val="DEE0E2"/>
      </a:accent5>
      <a:accent6>
        <a:srgbClr val="BFC1C3"/>
      </a:accent6>
      <a:hlink>
        <a:srgbClr val="005EA5"/>
      </a:hlink>
      <a:folHlink>
        <a:srgbClr val="4C2C92"/>
      </a:folHlink>
    </a:clrScheme>
    <a:fontScheme name="Arial-Times New Roman">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t"/>
      <a:lstStyle>
        <a:defPPr algn="l">
          <a:defRPr sz="1000" b="1" dirty="0">
            <a:solidFill>
              <a:schemeClr val="tx1"/>
            </a:solidFill>
            <a:latin typeface="+mj-lt"/>
          </a:defRPr>
        </a:defPPr>
      </a:lstStyle>
      <a:style>
        <a:lnRef idx="2">
          <a:schemeClr val="accent1"/>
        </a:lnRef>
        <a:fillRef idx="1">
          <a:schemeClr val="lt1"/>
        </a:fillRef>
        <a:effectRef idx="0">
          <a:schemeClr val="accent1"/>
        </a:effectRef>
        <a:fontRef idx="minor">
          <a:schemeClr val="dk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HO document" ma:contentTypeID="0x010100A5BF1C78D9F64B679A5EBDE1C6598EBC01002C810DDA0490AD4DB856711DA35F1F8F" ma:contentTypeVersion="25" ma:contentTypeDescription="Create a new document." ma:contentTypeScope="" ma:versionID="269bcdad9465f97a57a0bd6b2315f760">
  <xsd:schema xmlns:xsd="http://www.w3.org/2001/XMLSchema" xmlns:xs="http://www.w3.org/2001/XMLSchema" xmlns:p="http://schemas.microsoft.com/office/2006/metadata/properties" xmlns:ns2="4e9417ab-6472-4075-af16-7dc6074df91e" xmlns:ns3="71104e73-2be2-4767-85d8-0b60e62e7608" xmlns:ns4="b5dc1117-d895-4564-85a4-f95ee17831ec" targetNamespace="http://schemas.microsoft.com/office/2006/metadata/properties" ma:root="true" ma:fieldsID="3c5298d804d24ecc3e613472d33a50fb" ns2:_="" ns3:_="" ns4:_="">
    <xsd:import namespace="4e9417ab-6472-4075-af16-7dc6074df91e"/>
    <xsd:import namespace="71104e73-2be2-4767-85d8-0b60e62e7608"/>
    <xsd:import namespace="b5dc1117-d895-4564-85a4-f95ee17831ec"/>
    <xsd:element name="properties">
      <xsd:complexType>
        <xsd:sequence>
          <xsd:element name="documentManagement">
            <xsd:complexType>
              <xsd:all>
                <xsd:element ref="ns2:lae2bfa7b6474897ab4a53f76ea236c7" minOccurs="0"/>
                <xsd:element ref="ns2:TaxCatchAll" minOccurs="0"/>
                <xsd:element ref="ns2:TaxCatchAllLabel" minOccurs="0"/>
                <xsd:element ref="ns2:cf401361b24e474cb011be6eb76c0e76" minOccurs="0"/>
                <xsd:element ref="ns2:jb5e598af17141539648acf311d7477b" minOccurs="0"/>
                <xsd:element ref="ns2:n7493b4506bf40e28c373b1e51a33445" minOccurs="0"/>
                <xsd:element ref="ns2:HOMigrated"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4:SharedWithUsers" minOccurs="0"/>
                <xsd:element ref="ns4:SharedWithDetails" minOccurs="0"/>
                <xsd:element ref="ns3:MediaServiceDateTaken" minOccurs="0"/>
                <xsd:element ref="ns3:MediaLengthInSeconds" minOccurs="0"/>
                <xsd:element ref="ns3:MediaServiceLocation" minOccurs="0"/>
                <xsd:element ref="ns3:lcf76f155ced4ddcb4097134ff3c332f" minOccurs="0"/>
                <xsd:element ref="ns3:FolderNumber" minOccurs="0"/>
                <xsd:element ref="ns3:Date"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9417ab-6472-4075-af16-7dc6074df91e" elementFormDefault="qualified">
    <xsd:import namespace="http://schemas.microsoft.com/office/2006/documentManagement/types"/>
    <xsd:import namespace="http://schemas.microsoft.com/office/infopath/2007/PartnerControls"/>
    <xsd:element name="lae2bfa7b6474897ab4a53f76ea236c7" ma:index="8" ma:taxonomy="true" ma:internalName="lae2bfa7b6474897ab4a53f76ea236c7" ma:taxonomyFieldName="HOGovernmentSecurityClassification" ma:displayName="Government Security Classification" ma:readOnly="false" ma:default="1;#Official|14c80daa-741b-422c-9722-f71693c9ede4" ma:fieldId="{5ae2bfa7-b647-4897-ab4a-53f76ea236c7}" ma:sspId="93e580ec-c125-41f3-a307-e1c841722a86" ma:termSetId="56209604-fc17-4ace-9b7b-f45f0f17d50b" ma:anchorId="00000000-0000-0000-0000-000000000000" ma:open="false" ma:isKeyword="false">
      <xsd:complexType>
        <xsd:sequence>
          <xsd:element ref="pc:Terms" minOccurs="0" maxOccurs="1"/>
        </xsd:sequence>
      </xsd:complexType>
    </xsd:element>
    <xsd:element name="TaxCatchAll" ma:index="9" nillable="true" ma:displayName="Taxonomy Catch All Column" ma:hidden="true" ma:list="{8282b271-3781-4337-8867-8e837d8eab81}" ma:internalName="TaxCatchAll" ma:showField="CatchAllData" ma:web="b5dc1117-d895-4564-85a4-f95ee17831ec">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8282b271-3781-4337-8867-8e837d8eab81}" ma:internalName="TaxCatchAllLabel" ma:readOnly="true" ma:showField="CatchAllDataLabel" ma:web="b5dc1117-d895-4564-85a4-f95ee17831ec">
      <xsd:complexType>
        <xsd:complexContent>
          <xsd:extension base="dms:MultiChoiceLookup">
            <xsd:sequence>
              <xsd:element name="Value" type="dms:Lookup" maxOccurs="unbounded" minOccurs="0" nillable="true"/>
            </xsd:sequence>
          </xsd:extension>
        </xsd:complexContent>
      </xsd:complexType>
    </xsd:element>
    <xsd:element name="cf401361b24e474cb011be6eb76c0e76" ma:index="12" ma:taxonomy="true" ma:internalName="cf401361b24e474cb011be6eb76c0e76" ma:taxonomyFieldName="HOCopyrightLevel" ma:displayName="Copyright level" ma:readOnly="false" ma:default="2;#Crown|69589897-2828-4761-976e-717fd8e631c9" ma:fieldId="{cf401361-b24e-474c-b011-be6eb76c0e76}" ma:sspId="93e580ec-c125-41f3-a307-e1c841722a86" ma:termSetId="bdd694c6-7266-48f2-93d6-d15992cd203e" ma:anchorId="00000000-0000-0000-0000-000000000000" ma:open="false" ma:isKeyword="false">
      <xsd:complexType>
        <xsd:sequence>
          <xsd:element ref="pc:Terms" minOccurs="0" maxOccurs="1"/>
        </xsd:sequence>
      </xsd:complexType>
    </xsd:element>
    <xsd:element name="jb5e598af17141539648acf311d7477b" ma:index="14" nillable="true" ma:taxonomy="true" ma:internalName="jb5e598af17141539648acf311d7477b" ma:taxonomyFieldName="HOBusinessUnit" ma:displayName="Business unit" ma:default="144;#DDaT HO Cyber Security BAU (P)|5a952a23-a836-4fcb-b83e-c228a7c10868" ma:fieldId="{3b5e598a-f171-4153-9648-acf311d7477b}" ma:sspId="93e580ec-c125-41f3-a307-e1c841722a86" ma:termSetId="55eb802e-fbca-455b-a7d2-d5919d4ea3d2" ma:anchorId="00000000-0000-0000-0000-000000000000" ma:open="false" ma:isKeyword="false">
      <xsd:complexType>
        <xsd:sequence>
          <xsd:element ref="pc:Terms" minOccurs="0" maxOccurs="1"/>
        </xsd:sequence>
      </xsd:complexType>
    </xsd:element>
    <xsd:element name="n7493b4506bf40e28c373b1e51a33445" ma:index="16" nillable="true" ma:taxonomy="true" ma:internalName="n7493b4506bf40e28c373b1e51a33445" ma:taxonomyFieldName="HOSiteType" ma:displayName="Site type" ma:default="4;#Business Administration|5cf5151c-6415-40e6-83ef-762094d505d0" ma:fieldId="{77493b45-06bf-40e2-8c37-3b1e51a33445}" ma:sspId="93e580ec-c125-41f3-a307-e1c841722a86" ma:termSetId="4518b03a-1a05-49af-8bf2-e5548589f21b" ma:anchorId="00000000-0000-0000-0000-000000000000" ma:open="false" ma:isKeyword="false">
      <xsd:complexType>
        <xsd:sequence>
          <xsd:element ref="pc:Terms" minOccurs="0" maxOccurs="1"/>
        </xsd:sequence>
      </xsd:complexType>
    </xsd:element>
    <xsd:element name="HOMigrated" ma:index="18" nillable="true" ma:displayName="Migrated" ma:default="0" ma:internalName="HOMigrated">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71104e73-2be2-4767-85d8-0b60e62e7608" elementFormDefault="qualified">
    <xsd:import namespace="http://schemas.microsoft.com/office/2006/documentManagement/types"/>
    <xsd:import namespace="http://schemas.microsoft.com/office/infopath/2007/PartnerControls"/>
    <xsd:element name="MediaServiceMetadata" ma:index="19" nillable="true" ma:displayName="MediaServiceMetadata" ma:hidden="true" ma:internalName="MediaServiceMetadata" ma:readOnly="true">
      <xsd:simpleType>
        <xsd:restriction base="dms:Note"/>
      </xsd:simpleType>
    </xsd:element>
    <xsd:element name="MediaServiceFastMetadata" ma:index="20" nillable="true" ma:displayName="MediaServiceFastMetadata" ma:hidden="true" ma:internalName="MediaServiceFastMetadata" ma:readOnly="true">
      <xsd:simpleType>
        <xsd:restriction base="dms:Note"/>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element name="MediaServiceAutoTags" ma:index="23" nillable="true" ma:displayName="Tags" ma:internalName="MediaServiceAutoTags" ma:readOnly="true">
      <xsd:simpleType>
        <xsd:restriction base="dms:Text"/>
      </xsd:simpleType>
    </xsd:element>
    <xsd:element name="MediaServiceOCR" ma:index="24" nillable="true" ma:displayName="Extracted Text" ma:internalName="MediaServiceOCR" ma:readOnly="true">
      <xsd:simpleType>
        <xsd:restriction base="dms:Note">
          <xsd:maxLength value="255"/>
        </xsd:restriction>
      </xsd:simpleType>
    </xsd:element>
    <xsd:element name="MediaServiceGenerationTime" ma:index="25" nillable="true" ma:displayName="MediaServiceGenerationTime" ma:hidden="true" ma:internalName="MediaServiceGenerationTime" ma:readOnly="true">
      <xsd:simpleType>
        <xsd:restriction base="dms:Text"/>
      </xsd:simpleType>
    </xsd:element>
    <xsd:element name="MediaServiceEventHashCode" ma:index="26" nillable="true" ma:displayName="MediaServiceEventHashCode" ma:hidden="true" ma:internalName="MediaServiceEventHashCode" ma:readOnly="true">
      <xsd:simpleType>
        <xsd:restriction base="dms:Text"/>
      </xsd:simpleType>
    </xsd:element>
    <xsd:element name="MediaServiceDateTaken" ma:index="29" nillable="true" ma:displayName="MediaServiceDateTaken" ma:hidden="true" ma:internalName="MediaServiceDateTaken" ma:readOnly="true">
      <xsd:simpleType>
        <xsd:restriction base="dms:Text"/>
      </xsd:simpleType>
    </xsd:element>
    <xsd:element name="MediaLengthInSeconds" ma:index="30" nillable="true" ma:displayName="MediaLengthInSeconds" ma:hidden="true" ma:internalName="MediaLengthInSeconds" ma:readOnly="true">
      <xsd:simpleType>
        <xsd:restriction base="dms:Unknown"/>
      </xsd:simpleType>
    </xsd:element>
    <xsd:element name="MediaServiceLocation" ma:index="31" nillable="true" ma:displayName="Location" ma:internalName="MediaServiceLocation" ma:readOnly="true">
      <xsd:simpleType>
        <xsd:restriction base="dms:Text"/>
      </xsd:simpleType>
    </xsd:element>
    <xsd:element name="lcf76f155ced4ddcb4097134ff3c332f" ma:index="33" nillable="true" ma:taxonomy="true" ma:internalName="lcf76f155ced4ddcb4097134ff3c332f" ma:taxonomyFieldName="MediaServiceImageTags" ma:displayName="Image Tags" ma:readOnly="false" ma:fieldId="{5cf76f15-5ced-4ddc-b409-7134ff3c332f}" ma:taxonomyMulti="true" ma:sspId="93e580ec-c125-41f3-a307-e1c841722a86" ma:termSetId="09814cd3-568e-fe90-9814-8d621ff8fb84" ma:anchorId="fba54fb3-c3e1-fe81-a776-ca4b69148c4d" ma:open="true" ma:isKeyword="false">
      <xsd:complexType>
        <xsd:sequence>
          <xsd:element ref="pc:Terms" minOccurs="0" maxOccurs="1"/>
        </xsd:sequence>
      </xsd:complexType>
    </xsd:element>
    <xsd:element name="FolderNumber" ma:index="34" nillable="true" ma:displayName="Folder Number" ma:description="Folder Number" ma:format="Dropdown" ma:internalName="FolderNumber" ma:percentage="FALSE">
      <xsd:simpleType>
        <xsd:restriction base="dms:Number"/>
      </xsd:simpleType>
    </xsd:element>
    <xsd:element name="Date" ma:index="35" nillable="true" ma:displayName="Date" ma:format="DateOnly" ma:internalName="Date">
      <xsd:simpleType>
        <xsd:restriction base="dms:DateTime"/>
      </xsd:simpleType>
    </xsd:element>
    <xsd:element name="MediaServiceObjectDetectorVersions" ma:index="36" nillable="true" ma:displayName="MediaServiceObjectDetectorVersions" ma:hidden="true" ma:indexed="true" ma:internalName="MediaServiceObjectDetectorVersions" ma:readOnly="true">
      <xsd:simpleType>
        <xsd:restriction base="dms:Text"/>
      </xsd:simpleType>
    </xsd:element>
    <xsd:element name="MediaServiceSearchProperties" ma:index="3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5dc1117-d895-4564-85a4-f95ee17831ec" elementFormDefault="qualified">
    <xsd:import namespace="http://schemas.microsoft.com/office/2006/documentManagement/types"/>
    <xsd:import namespace="http://schemas.microsoft.com/office/infopath/2007/PartnerControls"/>
    <xsd:element name="SharedWithUsers" ma:index="2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haredContentType xmlns="Microsoft.SharePoint.Taxonomy.ContentTypeSync" SourceId="93e580ec-c125-41f3-a307-e1c841722a86" ContentTypeId="0x010100A5BF1C78D9F64B679A5EBDE1C6598EBC01" PreviousValue="false"/>
</file>

<file path=customXml/item4.xml><?xml version="1.0" encoding="utf-8"?>
<p:properties xmlns:p="http://schemas.microsoft.com/office/2006/metadata/properties" xmlns:xsi="http://www.w3.org/2001/XMLSchema-instance" xmlns:pc="http://schemas.microsoft.com/office/infopath/2007/PartnerControls">
  <documentManagement>
    <lae2bfa7b6474897ab4a53f76ea236c7 xmlns="4e9417ab-6472-4075-af16-7dc6074df91e">
      <Terms xmlns="http://schemas.microsoft.com/office/infopath/2007/PartnerControls">
        <TermInfo xmlns="http://schemas.microsoft.com/office/infopath/2007/PartnerControls">
          <TermName xmlns="http://schemas.microsoft.com/office/infopath/2007/PartnerControls">Official</TermName>
          <TermId xmlns="http://schemas.microsoft.com/office/infopath/2007/PartnerControls">14c80daa-741b-422c-9722-f71693c9ede4</TermId>
        </TermInfo>
      </Terms>
    </lae2bfa7b6474897ab4a53f76ea236c7>
    <cf401361b24e474cb011be6eb76c0e76 xmlns="4e9417ab-6472-4075-af16-7dc6074df91e">
      <Terms xmlns="http://schemas.microsoft.com/office/infopath/2007/PartnerControls">
        <TermInfo xmlns="http://schemas.microsoft.com/office/infopath/2007/PartnerControls">
          <TermName xmlns="http://schemas.microsoft.com/office/infopath/2007/PartnerControls">Crown</TermName>
          <TermId xmlns="http://schemas.microsoft.com/office/infopath/2007/PartnerControls">69589897-2828-4761-976e-717fd8e631c9</TermId>
        </TermInfo>
      </Terms>
    </cf401361b24e474cb011be6eb76c0e76>
    <Date xmlns="71104e73-2be2-4767-85d8-0b60e62e7608" xsi:nil="true"/>
    <HOMigrated xmlns="4e9417ab-6472-4075-af16-7dc6074df91e">false</HOMigrated>
    <n7493b4506bf40e28c373b1e51a33445 xmlns="4e9417ab-6472-4075-af16-7dc6074df91e">
      <Terms xmlns="http://schemas.microsoft.com/office/infopath/2007/PartnerControls">
        <TermInfo xmlns="http://schemas.microsoft.com/office/infopath/2007/PartnerControls">
          <TermName xmlns="http://schemas.microsoft.com/office/infopath/2007/PartnerControls">Business Administration</TermName>
          <TermId xmlns="http://schemas.microsoft.com/office/infopath/2007/PartnerControls">5cf5151c-6415-40e6-83ef-762094d505d0</TermId>
        </TermInfo>
      </Terms>
    </n7493b4506bf40e28c373b1e51a33445>
    <jb5e598af17141539648acf311d7477b xmlns="4e9417ab-6472-4075-af16-7dc6074df91e">
      <Terms xmlns="http://schemas.microsoft.com/office/infopath/2007/PartnerControls">
        <TermInfo xmlns="http://schemas.microsoft.com/office/infopath/2007/PartnerControls">
          <TermName xmlns="http://schemas.microsoft.com/office/infopath/2007/PartnerControls">DDaT Home Office Cyber Security (HOCS)</TermName>
          <TermId xmlns="http://schemas.microsoft.com/office/infopath/2007/PartnerControls">be19ce69-fac2-4201-88e5-6d49d1275468</TermId>
        </TermInfo>
      </Terms>
    </jb5e598af17141539648acf311d7477b>
    <lcf76f155ced4ddcb4097134ff3c332f xmlns="71104e73-2be2-4767-85d8-0b60e62e7608">
      <Terms xmlns="http://schemas.microsoft.com/office/infopath/2007/PartnerControls"/>
    </lcf76f155ced4ddcb4097134ff3c332f>
    <TaxCatchAll xmlns="4e9417ab-6472-4075-af16-7dc6074df91e">
      <Value>4</Value>
      <Value>3</Value>
      <Value>2</Value>
      <Value>1</Value>
    </TaxCatchAll>
    <FolderNumber xmlns="71104e73-2be2-4767-85d8-0b60e62e7608" xsi:nil="true"/>
    <SharedWithUsers xmlns="b5dc1117-d895-4564-85a4-f95ee17831ec">
      <UserInfo>
        <DisplayName>David Haworth (HOCS)</DisplayName>
        <AccountId>7106</AccountId>
        <AccountType/>
      </UserInfo>
      <UserInfo>
        <DisplayName>Robert Cox (HOCS)</DisplayName>
        <AccountId>3341</AccountId>
        <AccountType/>
      </UserInfo>
      <UserInfo>
        <DisplayName>David Coffey (HOCS)</DisplayName>
        <AccountId>7999</AccountId>
        <AccountType/>
      </UserInfo>
      <UserInfo>
        <DisplayName>Kelum Rajapaksha</DisplayName>
        <AccountId>12550</AccountId>
        <AccountType/>
      </UserInfo>
      <UserInfo>
        <DisplayName>Basit Latiff (HOCS)</DisplayName>
        <AccountId>12814</AccountId>
        <AccountType/>
      </UserInfo>
      <UserInfo>
        <DisplayName>Meha Nelson (HOCS)</DisplayName>
        <AccountId>4749</AccountId>
        <AccountType/>
      </UserInfo>
      <UserInfo>
        <DisplayName>Marc Lee</DisplayName>
        <AccountId>8304</AccountId>
        <AccountType/>
      </UserInfo>
      <UserInfo>
        <DisplayName>Rosanna Fairthorne</DisplayName>
        <AccountId>1423</AccountId>
        <AccountType/>
      </UserInfo>
      <UserInfo>
        <DisplayName>James Pitman</DisplayName>
        <AccountId>13696</AccountId>
        <AccountType/>
      </UserInfo>
      <UserInfo>
        <DisplayName>Josh Rutherford</DisplayName>
        <AccountId>14516</AccountId>
        <AccountType/>
      </UserInfo>
      <UserInfo>
        <DisplayName>David Fitchett</DisplayName>
        <AccountId>14517</AccountId>
        <AccountType/>
      </UserInfo>
      <UserInfo>
        <DisplayName>Dipak Varsani (HO Digital</DisplayName>
        <AccountId>370</AccountId>
        <AccountType/>
      </UserInfo>
      <UserInfo>
        <DisplayName>Jakub Chmielewski</DisplayName>
        <AccountId>14518</AccountId>
        <AccountType/>
      </UserInfo>
      <UserInfo>
        <DisplayName>Sonia Baker</DisplayName>
        <AccountId>10156</AccountId>
        <AccountType/>
      </UserInfo>
      <UserInfo>
        <DisplayName>Sarah Jane Turner</DisplayName>
        <AccountId>1127</AccountId>
        <AccountType/>
      </UserInfo>
      <UserInfo>
        <DisplayName>Annie Garrow</DisplayName>
        <AccountId>14521</AccountId>
        <AccountType/>
      </UserInfo>
      <UserInfo>
        <DisplayName>Samantha Wood</DisplayName>
        <AccountId>14522</AccountId>
        <AccountType/>
      </UserInfo>
      <UserInfo>
        <DisplayName>Mark Cope (DDaT)</DisplayName>
        <AccountId>8067</AccountId>
        <AccountType/>
      </UserInfo>
      <UserInfo>
        <DisplayName>Joshua Moreton</DisplayName>
        <AccountId>8189</AccountId>
        <AccountType/>
      </UserInfo>
      <UserInfo>
        <DisplayName>Andrew Mould</DisplayName>
        <AccountId>13454</AccountId>
        <AccountType/>
      </UserInfo>
      <UserInfo>
        <DisplayName>Emmanouil Pantelidis (HOCS)</DisplayName>
        <AccountId>7184</AccountId>
        <AccountType/>
      </UserInfo>
    </SharedWithUsers>
  </documentManagement>
</p:properties>
</file>

<file path=customXml/itemProps1.xml><?xml version="1.0" encoding="utf-8"?>
<ds:datastoreItem xmlns:ds="http://schemas.openxmlformats.org/officeDocument/2006/customXml" ds:itemID="{58661233-33E4-4D2F-8DB7-B788165E453C}">
  <ds:schemaRefs>
    <ds:schemaRef ds:uri="4e9417ab-6472-4075-af16-7dc6074df91e"/>
    <ds:schemaRef ds:uri="71104e73-2be2-4767-85d8-0b60e62e7608"/>
    <ds:schemaRef ds:uri="b5dc1117-d895-4564-85a4-f95ee17831e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A7E1C13A-8B6E-4788-B660-15106D08782B}">
  <ds:schemaRefs>
    <ds:schemaRef ds:uri="http://schemas.microsoft.com/sharepoint/v3/contenttype/forms"/>
  </ds:schemaRefs>
</ds:datastoreItem>
</file>

<file path=customXml/itemProps3.xml><?xml version="1.0" encoding="utf-8"?>
<ds:datastoreItem xmlns:ds="http://schemas.openxmlformats.org/officeDocument/2006/customXml" ds:itemID="{9594FD8C-91E0-4C66-A1E8-8CDB597756ED}">
  <ds:schemaRefs>
    <ds:schemaRef ds:uri="Microsoft.SharePoint.Taxonomy.ContentTypeSync"/>
  </ds:schemaRefs>
</ds:datastoreItem>
</file>

<file path=customXml/itemProps4.xml><?xml version="1.0" encoding="utf-8"?>
<ds:datastoreItem xmlns:ds="http://schemas.openxmlformats.org/officeDocument/2006/customXml" ds:itemID="{CD5DF8CB-0D94-4D36-A1D8-6FB42D7AF040}">
  <ds:schemaRefs>
    <ds:schemaRef ds:uri="4e9417ab-6472-4075-af16-7dc6074df91e"/>
    <ds:schemaRef ds:uri="71104e73-2be2-4767-85d8-0b60e62e7608"/>
    <ds:schemaRef ds:uri="b5dc1117-d895-4564-85a4-f95ee17831e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3482</TotalTime>
  <Words>1376</Words>
  <Application>Microsoft Macintosh PowerPoint</Application>
  <PresentationFormat>Widescreen</PresentationFormat>
  <Paragraphs>151</Paragraphs>
  <Slides>9</Slides>
  <Notes>9</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9</vt:i4>
      </vt:variant>
    </vt:vector>
  </HeadingPairs>
  <TitlesOfParts>
    <vt:vector size="18" baseType="lpstr">
      <vt:lpstr>Arial</vt:lpstr>
      <vt:lpstr>Calibri</vt:lpstr>
      <vt:lpstr>Calibri Light</vt:lpstr>
      <vt:lpstr>Helvetica</vt:lpstr>
      <vt:lpstr>Helvetica Neue</vt:lpstr>
      <vt:lpstr>Wingdings</vt:lpstr>
      <vt:lpstr>Office Theme</vt:lpstr>
      <vt:lpstr>KPMG_Report_4x3_050216_2016</vt:lpstr>
      <vt:lpstr>1_Office Theme</vt:lpstr>
      <vt:lpstr>Aligning Secure by Design to the Project Delivery Framework</vt:lpstr>
      <vt:lpstr>Introduction</vt:lpstr>
      <vt:lpstr>Project life cycle</vt:lpstr>
      <vt:lpstr>Capability Delivery Framework life cycles</vt:lpstr>
      <vt:lpstr>Delivery life cycles (4 phases)</vt:lpstr>
      <vt:lpstr>Mapping Secure by Design to delivery life cycles (4 phases)</vt:lpstr>
      <vt:lpstr>Mapping Secure by Design to delivery life cycles (Agile, 4 phases)</vt:lpstr>
      <vt:lpstr>Mapping Secure by Design to delivery life cycles (Waterfall, 4 phases)</vt:lpstr>
      <vt:lpstr>Mapping Secure by Design to delivery life cycles (Programme)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Secure by Design (SbD)  Home Office  Directorate/Portfolio Briefing</dc:title>
  <dc:creator>David Coffey (HOCS)</dc:creator>
  <cp:lastModifiedBy>Will Parkhouse</cp:lastModifiedBy>
  <cp:revision>20</cp:revision>
  <dcterms:created xsi:type="dcterms:W3CDTF">2024-05-16T08:20:11Z</dcterms:created>
  <dcterms:modified xsi:type="dcterms:W3CDTF">2025-03-27T13:51:05Z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HOGovernmentSecurityClassification">
    <vt:lpwstr>1;#Official|14c80daa-741b-422c-9722-f71693c9ede4</vt:lpwstr>
  </property>
  <property fmtid="{D5CDD505-2E9C-101B-9397-08002B2CF9AE}" pid="3" name="MediaServiceImageTags">
    <vt:lpwstr/>
  </property>
  <property fmtid="{D5CDD505-2E9C-101B-9397-08002B2CF9AE}" pid="4" name="HOBusinessUnit">
    <vt:lpwstr>3;#DDaT Home Office Cyber Security (HOCS)|be19ce69-fac2-4201-88e5-6d49d1275468</vt:lpwstr>
  </property>
  <property fmtid="{D5CDD505-2E9C-101B-9397-08002B2CF9AE}" pid="5" name="HOCopyrightLevel">
    <vt:lpwstr>2;#Crown|69589897-2828-4761-976e-717fd8e631c9</vt:lpwstr>
  </property>
  <property fmtid="{D5CDD505-2E9C-101B-9397-08002B2CF9AE}" pid="6" name="HOSiteType">
    <vt:lpwstr>4;#Business Administration|5cf5151c-6415-40e6-83ef-762094d505d0</vt:lpwstr>
  </property>
  <property fmtid="{D5CDD505-2E9C-101B-9397-08002B2CF9AE}" pid="7" name="ContentTypeId">
    <vt:lpwstr>0x010100A5BF1C78D9F64B679A5EBDE1C6598EBC01002C810DDA0490AD4DB856711DA35F1F8F</vt:lpwstr>
  </property>
</Properties>
</file>