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Lst>
  <p:notesMasterIdLst>
    <p:notesMasterId r:id="rId11"/>
  </p:notesMasterIdLst>
  <p:handoutMasterIdLst>
    <p:handoutMasterId r:id="rId12"/>
  </p:handoutMasterIdLst>
  <p:sldIdLst>
    <p:sldId id="259" r:id="rId6"/>
    <p:sldId id="320" r:id="rId7"/>
    <p:sldId id="310" r:id="rId8"/>
    <p:sldId id="317" r:id="rId9"/>
    <p:sldId id="319" r:id="rId10"/>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2F8729-2892-84AA-1467-65AE557679DB}" name="Williams Sonia DWP Security  Data Protection" initials="WP" userId="S::sonia.williams3@dwp.gov.uk::ebac783f-fd35-4b6c-881e-4bf03cd9ff9a" providerId="AD"/>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0D9"/>
    <a:srgbClr val="CE6E21"/>
    <a:srgbClr val="A9D18E"/>
    <a:srgbClr val="4EA72E"/>
    <a:srgbClr val="782670"/>
    <a:srgbClr val="C482BE"/>
    <a:srgbClr val="B472B0"/>
    <a:srgbClr val="904B8E"/>
    <a:srgbClr val="78266F"/>
    <a:srgbClr val="D291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08BF3-6C8B-A049-DD1D-2667628D4DAC}" v="3" dt="2025-09-26T10:32:45.5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ourtney DWP Security - Benton Park View" userId="S::courtney.clayton@dwp.gov.uk::ad40e96b-81a7-4be6-abe5-713d56ae349b" providerId="AD" clId="Web-{F1A08BF3-6C8B-A049-DD1D-2667628D4DAC}"/>
    <pc:docChg chg="modSld">
      <pc:chgData name="Clayton Courtney DWP Security - Benton Park View" userId="S::courtney.clayton@dwp.gov.uk::ad40e96b-81a7-4be6-abe5-713d56ae349b" providerId="AD" clId="Web-{F1A08BF3-6C8B-A049-DD1D-2667628D4DAC}" dt="2025-09-26T10:32:40.405" v="0"/>
      <pc:docMkLst>
        <pc:docMk/>
      </pc:docMkLst>
      <pc:sldChg chg="addSp delSp modSp">
        <pc:chgData name="Clayton Courtney DWP Security - Benton Park View" userId="S::courtney.clayton@dwp.gov.uk::ad40e96b-81a7-4be6-abe5-713d56ae349b" providerId="AD" clId="Web-{F1A08BF3-6C8B-A049-DD1D-2667628D4DAC}" dt="2025-09-26T10:32:40.405" v="0"/>
        <pc:sldMkLst>
          <pc:docMk/>
          <pc:sldMk cId="2675639851" sldId="320"/>
        </pc:sldMkLst>
        <pc:spChg chg="del">
          <ac:chgData name="Clayton Courtney DWP Security - Benton Park View" userId="S::courtney.clayton@dwp.gov.uk::ad40e96b-81a7-4be6-abe5-713d56ae349b" providerId="AD" clId="Web-{F1A08BF3-6C8B-A049-DD1D-2667628D4DAC}" dt="2025-09-26T10:32:40.405" v="0"/>
          <ac:spMkLst>
            <pc:docMk/>
            <pc:sldMk cId="2675639851" sldId="320"/>
            <ac:spMk id="3" creationId="{206B2653-8560-53FC-679F-6654073BCA41}"/>
          </ac:spMkLst>
        </pc:spChg>
        <pc:picChg chg="add mod ord">
          <ac:chgData name="Clayton Courtney DWP Security - Benton Park View" userId="S::courtney.clayton@dwp.gov.uk::ad40e96b-81a7-4be6-abe5-713d56ae349b" providerId="AD" clId="Web-{F1A08BF3-6C8B-A049-DD1D-2667628D4DAC}" dt="2025-09-26T10:32:40.405" v="0"/>
          <ac:picMkLst>
            <pc:docMk/>
            <pc:sldMk cId="2675639851" sldId="320"/>
            <ac:picMk id="5" creationId="{EA1A5378-027D-EDBA-46A1-2CEB1BFBD232}"/>
          </ac:picMkLst>
        </pc:picChg>
      </pc:sldChg>
    </pc:docChg>
  </pc:docChgLst>
  <pc:docChgLst>
    <pc:chgData clId="Web-{26F63782-0ADF-AB85-A77E-F7EC8CE2C788}"/>
    <pc:docChg chg="modSld">
      <pc:chgData name="" userId="" providerId="" clId="Web-{26F63782-0ADF-AB85-A77E-F7EC8CE2C788}" dt="2025-09-15T12:24:47.153" v="1" actId="20577"/>
      <pc:docMkLst>
        <pc:docMk/>
      </pc:docMkLst>
      <pc:sldChg chg="modSp">
        <pc:chgData name="" userId="" providerId="" clId="Web-{26F63782-0ADF-AB85-A77E-F7EC8CE2C788}" dt="2025-09-15T12:24:47.153" v="1" actId="20577"/>
        <pc:sldMkLst>
          <pc:docMk/>
          <pc:sldMk cId="1293830497" sldId="317"/>
        </pc:sldMkLst>
        <pc:spChg chg="mod">
          <ac:chgData name="" userId="" providerId="" clId="Web-{26F63782-0ADF-AB85-A77E-F7EC8CE2C788}" dt="2025-09-15T12:24:47.153" v="1" actId="20577"/>
          <ac:spMkLst>
            <pc:docMk/>
            <pc:sldMk cId="1293830497" sldId="317"/>
            <ac:spMk id="2" creationId="{791F6E89-7385-1571-D31E-8107204A5E2D}"/>
          </ac:spMkLst>
        </pc:spChg>
      </pc:sldChg>
    </pc:docChg>
  </pc:docChgLst>
  <pc:docChgLst>
    <pc:chgData clId="Web-{F1A08BF3-6C8B-A049-DD1D-2667628D4DAC}"/>
    <pc:docChg chg="modSld">
      <pc:chgData name="" userId="" providerId="" clId="Web-{F1A08BF3-6C8B-A049-DD1D-2667628D4DAC}" dt="2025-09-26T10:32:13.357" v="0"/>
      <pc:docMkLst>
        <pc:docMk/>
      </pc:docMkLst>
      <pc:sldChg chg="addSp delSp modSp">
        <pc:chgData name="" userId="" providerId="" clId="Web-{F1A08BF3-6C8B-A049-DD1D-2667628D4DAC}" dt="2025-09-26T10:32:13.357" v="0"/>
        <pc:sldMkLst>
          <pc:docMk/>
          <pc:sldMk cId="2675639851" sldId="320"/>
        </pc:sldMkLst>
        <pc:spChg chg="add mod">
          <ac:chgData name="" userId="" providerId="" clId="Web-{F1A08BF3-6C8B-A049-DD1D-2667628D4DAC}" dt="2025-09-26T10:32:13.357" v="0"/>
          <ac:spMkLst>
            <pc:docMk/>
            <pc:sldMk cId="2675639851" sldId="320"/>
            <ac:spMk id="3" creationId="{206B2653-8560-53FC-679F-6654073BCA41}"/>
          </ac:spMkLst>
        </pc:spChg>
        <pc:picChg chg="del">
          <ac:chgData name="" userId="" providerId="" clId="Web-{F1A08BF3-6C8B-A049-DD1D-2667628D4DAC}" dt="2025-09-26T10:32:13.357" v="0"/>
          <ac:picMkLst>
            <pc:docMk/>
            <pc:sldMk cId="2675639851" sldId="320"/>
            <ac:picMk id="8" creationId="{7099F7C1-65BF-6552-173B-EA3B0575E5C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26/09/2025</a:t>
            </a:fld>
            <a:endParaRPr lang="en-GB"/>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26/09/2025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2210296"/>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226517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815529"/>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363193"/>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91085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45852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500618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553849"/>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265172"/>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815529"/>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363193"/>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910857"/>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458521"/>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006185"/>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553849"/>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a:t>Click icon to add picture</a:t>
            </a:r>
            <a:endParaRPr lang="en-GB"/>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oleObject" Target="../embeddings/oleObject1.bin"/><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theme" Target="../theme/theme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image" Target="../media/image6.emf"/><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tags" Target="../tags/tag2.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26/09/2025</a:t>
            </a:fld>
            <a:endParaRPr lang="en-GB"/>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7"/>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425" imgH="424" progId="TCLayout.ActiveDocument.1">
                  <p:embed/>
                </p:oleObj>
              </mc:Choice>
              <mc:Fallback>
                <p:oleObj name="think-cell Slide" r:id="rId68"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26/09/2025</a:t>
            </a:fld>
            <a:endParaRPr lang="en-GB"/>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a:t>To edit the footer go to Insert &gt; Header and Footer. Click Apply to All</a:t>
            </a:r>
            <a:endParaRPr lang="en-GB"/>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790" r:id="rId19"/>
    <p:sldLayoutId id="2147483829" r:id="rId20"/>
    <p:sldLayoutId id="2147483837" r:id="rId21"/>
    <p:sldLayoutId id="2147483839" r:id="rId22"/>
    <p:sldLayoutId id="2147483678" r:id="rId23"/>
    <p:sldLayoutId id="2147483652" r:id="rId24"/>
    <p:sldLayoutId id="2147483709" r:id="rId25"/>
    <p:sldLayoutId id="2147483656" r:id="rId26"/>
    <p:sldLayoutId id="2147483710" r:id="rId27"/>
    <p:sldLayoutId id="2147483712" r:id="rId28"/>
    <p:sldLayoutId id="2147483711" r:id="rId29"/>
    <p:sldLayoutId id="2147483680" r:id="rId30"/>
    <p:sldLayoutId id="2147483833" r:id="rId31"/>
    <p:sldLayoutId id="2147483834" r:id="rId32"/>
    <p:sldLayoutId id="2147483836" r:id="rId33"/>
    <p:sldLayoutId id="2147483835" r:id="rId34"/>
    <p:sldLayoutId id="2147483689" r:id="rId35"/>
    <p:sldLayoutId id="2147483746" r:id="rId36"/>
    <p:sldLayoutId id="2147483747" r:id="rId37"/>
    <p:sldLayoutId id="2147483748" r:id="rId38"/>
    <p:sldLayoutId id="2147483749" r:id="rId39"/>
    <p:sldLayoutId id="2147483791" r:id="rId40"/>
    <p:sldLayoutId id="2147483792" r:id="rId41"/>
    <p:sldLayoutId id="2147483793" r:id="rId42"/>
    <p:sldLayoutId id="2147483794" r:id="rId43"/>
    <p:sldLayoutId id="2147483795" r:id="rId44"/>
    <p:sldLayoutId id="2147483687" r:id="rId45"/>
    <p:sldLayoutId id="2147483675" r:id="rId46"/>
    <p:sldLayoutId id="2147483676" r:id="rId47"/>
    <p:sldLayoutId id="2147483688" r:id="rId48"/>
    <p:sldLayoutId id="2147483719" r:id="rId49"/>
    <p:sldLayoutId id="2147483817" r:id="rId50"/>
    <p:sldLayoutId id="2147483713" r:id="rId51"/>
    <p:sldLayoutId id="2147483818" r:id="rId52"/>
    <p:sldLayoutId id="2147483671" r:id="rId53"/>
    <p:sldLayoutId id="2147483827" r:id="rId54"/>
    <p:sldLayoutId id="2147483828" r:id="rId55"/>
    <p:sldLayoutId id="2147483655" r:id="rId56"/>
    <p:sldLayoutId id="2147483751" r:id="rId57"/>
    <p:sldLayoutId id="2147483757" r:id="rId58"/>
    <p:sldLayoutId id="2147483758" r:id="rId59"/>
    <p:sldLayoutId id="2147483759" r:id="rId60"/>
    <p:sldLayoutId id="2147483780" r:id="rId61"/>
    <p:sldLayoutId id="2147483781" r:id="rId62"/>
    <p:sldLayoutId id="2147483760" r:id="rId63"/>
    <p:sldLayoutId id="2147483761" r:id="rId64"/>
    <p:sldLayoutId id="2147483673"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BCBCC-4985-49E1-3660-8B6C0A106832}"/>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Information Asset Owner Training</a:t>
            </a:r>
          </a:p>
        </p:txBody>
      </p:sp>
      <p:sp>
        <p:nvSpPr>
          <p:cNvPr id="2" name="Text Placeholder 1">
            <a:extLst>
              <a:ext uri="{FF2B5EF4-FFF2-40B4-BE49-F238E27FC236}">
                <a16:creationId xmlns:a16="http://schemas.microsoft.com/office/drawing/2014/main" id="{53205EFD-CA2F-0B06-10EA-1F25F176162E}"/>
              </a:ext>
            </a:extLst>
          </p:cNvPr>
          <p:cNvSpPr>
            <a:spLocks noGrp="1"/>
          </p:cNvSpPr>
          <p:nvPr>
            <p:ph type="body" sz="quarter" idx="10"/>
          </p:nvPr>
        </p:nvSpPr>
        <p:spPr/>
        <p:txBody>
          <a:bodyPr>
            <a:normAutofit fontScale="92500" lnSpcReduction="10000"/>
          </a:bodyPr>
          <a:lstStyle/>
          <a:p>
            <a:pPr marL="0" indent="0">
              <a:buNone/>
            </a:pPr>
            <a:r>
              <a:rPr lang="en-GB"/>
              <a:t>Chapter 9: Leading and fostering a culture that values, protects and uses information ethically</a:t>
            </a:r>
          </a:p>
        </p:txBody>
      </p:sp>
    </p:spTree>
    <p:extLst>
      <p:ext uri="{BB962C8B-B14F-4D97-AF65-F5344CB8AC3E}">
        <p14:creationId xmlns:p14="http://schemas.microsoft.com/office/powerpoint/2010/main" val="253540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031309-CBE8-9B72-4C03-6B50C7AB15C8}"/>
              </a:ext>
            </a:extLst>
          </p:cNvPr>
          <p:cNvSpPr>
            <a:spLocks noGrp="1"/>
          </p:cNvSpPr>
          <p:nvPr>
            <p:ph type="title"/>
          </p:nvPr>
        </p:nvSpPr>
        <p:spPr>
          <a:xfrm>
            <a:off x="518318" y="512764"/>
            <a:ext cx="7278663" cy="550767"/>
          </a:xfrm>
        </p:spPr>
        <p:txBody>
          <a:bodyPr>
            <a:noAutofit/>
          </a:bodyPr>
          <a:lstStyle/>
          <a:p>
            <a:r>
              <a:rPr lang="en-GB"/>
              <a:t>Leading and fostering a culture that values, protects and uses information ethically (1)</a:t>
            </a:r>
          </a:p>
        </p:txBody>
      </p:sp>
      <p:sp>
        <p:nvSpPr>
          <p:cNvPr id="6" name="Rectangle: Rounded Corners 5">
            <a:extLst>
              <a:ext uri="{FF2B5EF4-FFF2-40B4-BE49-F238E27FC236}">
                <a16:creationId xmlns:a16="http://schemas.microsoft.com/office/drawing/2014/main" id="{1D50F966-8B15-3D0E-9F92-20D526A32018}"/>
              </a:ext>
            </a:extLst>
          </p:cNvPr>
          <p:cNvSpPr/>
          <p:nvPr/>
        </p:nvSpPr>
        <p:spPr>
          <a:xfrm>
            <a:off x="515939" y="2097078"/>
            <a:ext cx="5934021" cy="3703952"/>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0"/>
          <a:lstStyle/>
          <a:p>
            <a:pPr lvl="0"/>
            <a:r>
              <a:rPr lang="en-GB" sz="1600" dirty="0">
                <a:solidFill>
                  <a:schemeClr val="accent6">
                    <a:lumMod val="10000"/>
                  </a:schemeClr>
                </a:solidFill>
              </a:rPr>
              <a:t>An Information Asset Owner (IAO) must stay informed about the strategic landscape, to understand the importance and role of information governance and security best practices. This ensures that IAO leadership is effective.  </a:t>
            </a:r>
          </a:p>
          <a:p>
            <a:pPr lvl="0"/>
            <a:endParaRPr lang="en-GB" sz="1600">
              <a:solidFill>
                <a:schemeClr val="accent6">
                  <a:lumMod val="10000"/>
                </a:schemeClr>
              </a:solidFill>
            </a:endParaRPr>
          </a:p>
          <a:p>
            <a:r>
              <a:rPr lang="en-GB" sz="1600" dirty="0">
                <a:solidFill>
                  <a:schemeClr val="accent6">
                    <a:lumMod val="10000"/>
                  </a:schemeClr>
                </a:solidFill>
              </a:rPr>
              <a:t>The IAO role is crucial and requires support and expertise from other subject matter experts (SMEs) and multifunctional teams, to assist in assuring information assets and implementation of core responsibilities. By ensuring that the right processes are in place for effective risk management, data protection, information governance, security and ensuring all those involved have a clear understanding of their responsibilities, the IAO can lead and foster a strong culture that values, protects and uses information ethically.</a:t>
            </a:r>
            <a:endParaRPr lang="en-GB" sz="1600" dirty="0">
              <a:solidFill>
                <a:schemeClr val="accent6">
                  <a:lumMod val="10000"/>
                </a:schemeClr>
              </a:solidFill>
              <a:cs typeface="Arial"/>
            </a:endParaRPr>
          </a:p>
          <a:p>
            <a:pPr lvl="0"/>
            <a:endParaRPr lang="en-GB" sz="1600">
              <a:solidFill>
                <a:schemeClr val="accent6">
                  <a:lumMod val="10000"/>
                </a:schemeClr>
              </a:solidFill>
            </a:endParaRPr>
          </a:p>
        </p:txBody>
      </p:sp>
      <p:pic>
        <p:nvPicPr>
          <p:cNvPr id="5" name="Picture Placeholder 4" descr="A padlock on a circuit board&#10;&#10;AI-generated content may be incorrect.">
            <a:extLst>
              <a:ext uri="{FF2B5EF4-FFF2-40B4-BE49-F238E27FC236}">
                <a16:creationId xmlns:a16="http://schemas.microsoft.com/office/drawing/2014/main" id="{EA1A5378-027D-EDBA-46A1-2CEB1BFBD232}"/>
              </a:ext>
            </a:extLst>
          </p:cNvPr>
          <p:cNvPicPr>
            <a:picLocks noGrp="1" noChangeAspect="1"/>
          </p:cNvPicPr>
          <p:nvPr>
            <p:ph type="pic" sz="quarter" idx="13"/>
          </p:nvPr>
        </p:nvPicPr>
        <p:blipFill>
          <a:blip r:embed="rId2"/>
          <a:srcRect l="21894" r="21894"/>
          <a:stretch/>
        </p:blipFill>
        <p:spPr>
          <a:prstGeom prst="ellipse">
            <a:avLst/>
          </a:prstGeom>
          <a:solidFill>
            <a:srgbClr val="E6E8ED"/>
          </a:solidFill>
        </p:spPr>
      </p:pic>
    </p:spTree>
    <p:extLst>
      <p:ext uri="{BB962C8B-B14F-4D97-AF65-F5344CB8AC3E}">
        <p14:creationId xmlns:p14="http://schemas.microsoft.com/office/powerpoint/2010/main" val="267563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D5E8D5-0926-8CED-4297-3BB7152D1BA3}"/>
              </a:ext>
            </a:extLst>
          </p:cNvPr>
          <p:cNvSpPr>
            <a:spLocks noGrp="1"/>
          </p:cNvSpPr>
          <p:nvPr>
            <p:ph type="title"/>
          </p:nvPr>
        </p:nvSpPr>
        <p:spPr>
          <a:xfrm>
            <a:off x="518318" y="512764"/>
            <a:ext cx="11140282" cy="550767"/>
          </a:xfrm>
        </p:spPr>
        <p:txBody>
          <a:bodyPr>
            <a:noAutofit/>
          </a:bodyPr>
          <a:lstStyle/>
          <a:p>
            <a:r>
              <a:rPr lang="en-GB"/>
              <a:t>Leading and fostering a culture that values, protects and uses information ethically (2)</a:t>
            </a:r>
          </a:p>
        </p:txBody>
      </p:sp>
      <p:sp>
        <p:nvSpPr>
          <p:cNvPr id="4" name="Text Placeholder 3">
            <a:extLst>
              <a:ext uri="{FF2B5EF4-FFF2-40B4-BE49-F238E27FC236}">
                <a16:creationId xmlns:a16="http://schemas.microsoft.com/office/drawing/2014/main" id="{FBC8D530-7F41-9DA8-73BA-1B0BB82B833C}"/>
              </a:ext>
            </a:extLst>
          </p:cNvPr>
          <p:cNvSpPr>
            <a:spLocks noGrp="1"/>
          </p:cNvSpPr>
          <p:nvPr>
            <p:ph type="body" sz="quarter" idx="13"/>
          </p:nvPr>
        </p:nvSpPr>
        <p:spPr>
          <a:xfrm>
            <a:off x="515939" y="1566882"/>
            <a:ext cx="7437436" cy="372647"/>
          </a:xfrm>
        </p:spPr>
        <p:txBody>
          <a:bodyPr>
            <a:noAutofit/>
          </a:bodyPr>
          <a:lstStyle/>
          <a:p>
            <a:r>
              <a:rPr lang="en-GB"/>
              <a:t>To develop a good information management culture, the IAO can help by:</a:t>
            </a:r>
          </a:p>
        </p:txBody>
      </p:sp>
      <p:sp>
        <p:nvSpPr>
          <p:cNvPr id="5" name="Text Placeholder 4">
            <a:extLst>
              <a:ext uri="{FF2B5EF4-FFF2-40B4-BE49-F238E27FC236}">
                <a16:creationId xmlns:a16="http://schemas.microsoft.com/office/drawing/2014/main" id="{E251203C-A2F0-5A31-1EFF-EA6A394A0929}"/>
              </a:ext>
            </a:extLst>
          </p:cNvPr>
          <p:cNvSpPr>
            <a:spLocks noGrp="1"/>
          </p:cNvSpPr>
          <p:nvPr>
            <p:ph type="body" sz="quarter" idx="24"/>
          </p:nvPr>
        </p:nvSpPr>
        <p:spPr>
          <a:xfrm>
            <a:off x="984551" y="2265172"/>
            <a:ext cx="6854523" cy="357384"/>
          </a:xfrm>
        </p:spPr>
        <p:txBody>
          <a:bodyPr/>
          <a:lstStyle/>
          <a:p>
            <a:r>
              <a:rPr lang="en-GB" sz="1600" b="0" dirty="0"/>
              <a:t>Supporting the organisation to comply with information rights legislation</a:t>
            </a:r>
          </a:p>
        </p:txBody>
      </p:sp>
      <p:sp>
        <p:nvSpPr>
          <p:cNvPr id="6" name="Text Placeholder 5">
            <a:extLst>
              <a:ext uri="{FF2B5EF4-FFF2-40B4-BE49-F238E27FC236}">
                <a16:creationId xmlns:a16="http://schemas.microsoft.com/office/drawing/2014/main" id="{534B81F6-F7F3-2A17-3811-EDF990B92E58}"/>
              </a:ext>
            </a:extLst>
          </p:cNvPr>
          <p:cNvSpPr>
            <a:spLocks noGrp="1"/>
          </p:cNvSpPr>
          <p:nvPr>
            <p:ph type="body" sz="quarter" idx="25"/>
          </p:nvPr>
        </p:nvSpPr>
        <p:spPr>
          <a:xfrm>
            <a:off x="984551" y="2815529"/>
            <a:ext cx="6854523" cy="357384"/>
          </a:xfrm>
        </p:spPr>
        <p:txBody>
          <a:bodyPr/>
          <a:lstStyle/>
          <a:p>
            <a:r>
              <a:rPr lang="en-GB" sz="1600" b="0"/>
              <a:t>Reiterating the need for staff handling their assets to complete the relevant training for their organisation</a:t>
            </a:r>
          </a:p>
        </p:txBody>
      </p:sp>
      <p:sp>
        <p:nvSpPr>
          <p:cNvPr id="7" name="Text Placeholder 6">
            <a:extLst>
              <a:ext uri="{FF2B5EF4-FFF2-40B4-BE49-F238E27FC236}">
                <a16:creationId xmlns:a16="http://schemas.microsoft.com/office/drawing/2014/main" id="{4E97FDCD-E5B8-30C5-F54C-FC422C22B38C}"/>
              </a:ext>
            </a:extLst>
          </p:cNvPr>
          <p:cNvSpPr>
            <a:spLocks noGrp="1"/>
          </p:cNvSpPr>
          <p:nvPr>
            <p:ph type="body" sz="quarter" idx="26"/>
          </p:nvPr>
        </p:nvSpPr>
        <p:spPr>
          <a:xfrm>
            <a:off x="984551" y="3363193"/>
            <a:ext cx="6854523" cy="357384"/>
          </a:xfrm>
        </p:spPr>
        <p:txBody>
          <a:bodyPr/>
          <a:lstStyle/>
          <a:p>
            <a:r>
              <a:rPr lang="en-GB" sz="1600" b="0"/>
              <a:t>Highlighting the value of their role and how they can help within their area of responsibility</a:t>
            </a:r>
          </a:p>
        </p:txBody>
      </p:sp>
      <p:sp>
        <p:nvSpPr>
          <p:cNvPr id="8" name="Text Placeholder 7">
            <a:extLst>
              <a:ext uri="{FF2B5EF4-FFF2-40B4-BE49-F238E27FC236}">
                <a16:creationId xmlns:a16="http://schemas.microsoft.com/office/drawing/2014/main" id="{8A50E7CF-6E0F-8BE4-9A67-CF36A98A6C15}"/>
              </a:ext>
            </a:extLst>
          </p:cNvPr>
          <p:cNvSpPr>
            <a:spLocks noGrp="1"/>
          </p:cNvSpPr>
          <p:nvPr>
            <p:ph type="body" sz="quarter" idx="27"/>
          </p:nvPr>
        </p:nvSpPr>
        <p:spPr>
          <a:xfrm>
            <a:off x="984551" y="3910857"/>
            <a:ext cx="6854523" cy="357384"/>
          </a:xfrm>
        </p:spPr>
        <p:txBody>
          <a:bodyPr/>
          <a:lstStyle/>
          <a:p>
            <a:r>
              <a:rPr lang="en-GB" sz="1600" b="0"/>
              <a:t>Ensuring staff understand their responsibilities when it comes to information security and use</a:t>
            </a:r>
          </a:p>
        </p:txBody>
      </p:sp>
      <p:sp>
        <p:nvSpPr>
          <p:cNvPr id="9" name="Text Placeholder 8">
            <a:extLst>
              <a:ext uri="{FF2B5EF4-FFF2-40B4-BE49-F238E27FC236}">
                <a16:creationId xmlns:a16="http://schemas.microsoft.com/office/drawing/2014/main" id="{6A6FACED-6142-D224-1278-6A88A1C7F30B}"/>
              </a:ext>
            </a:extLst>
          </p:cNvPr>
          <p:cNvSpPr>
            <a:spLocks noGrp="1"/>
          </p:cNvSpPr>
          <p:nvPr>
            <p:ph type="body" sz="quarter" idx="28"/>
          </p:nvPr>
        </p:nvSpPr>
        <p:spPr>
          <a:xfrm>
            <a:off x="984551" y="4458521"/>
            <a:ext cx="6854523" cy="357384"/>
          </a:xfrm>
        </p:spPr>
        <p:txBody>
          <a:bodyPr/>
          <a:lstStyle/>
          <a:p>
            <a:r>
              <a:rPr lang="en-GB" sz="1600" b="0"/>
              <a:t>Encouraging senior leaders to consider and manage risks to information assets in their business areas</a:t>
            </a:r>
          </a:p>
        </p:txBody>
      </p:sp>
      <p:sp>
        <p:nvSpPr>
          <p:cNvPr id="10" name="Text Placeholder 9">
            <a:extLst>
              <a:ext uri="{FF2B5EF4-FFF2-40B4-BE49-F238E27FC236}">
                <a16:creationId xmlns:a16="http://schemas.microsoft.com/office/drawing/2014/main" id="{6C038A47-3168-1F8B-68A3-EA0357C30A93}"/>
              </a:ext>
            </a:extLst>
          </p:cNvPr>
          <p:cNvSpPr>
            <a:spLocks noGrp="1"/>
          </p:cNvSpPr>
          <p:nvPr>
            <p:ph type="body" sz="quarter" idx="29"/>
          </p:nvPr>
        </p:nvSpPr>
        <p:spPr>
          <a:xfrm>
            <a:off x="984551" y="5006185"/>
            <a:ext cx="6854523" cy="357384"/>
          </a:xfrm>
        </p:spPr>
        <p:txBody>
          <a:bodyPr/>
          <a:lstStyle/>
          <a:p>
            <a:r>
              <a:rPr lang="en-GB" sz="1600" b="0"/>
              <a:t>Promoting the ethical use of information</a:t>
            </a:r>
          </a:p>
        </p:txBody>
      </p:sp>
      <p:sp>
        <p:nvSpPr>
          <p:cNvPr id="11" name="Text Placeholder 10">
            <a:extLst>
              <a:ext uri="{FF2B5EF4-FFF2-40B4-BE49-F238E27FC236}">
                <a16:creationId xmlns:a16="http://schemas.microsoft.com/office/drawing/2014/main" id="{0139C49E-89BA-17BD-7D97-B509CFECA0C9}"/>
              </a:ext>
            </a:extLst>
          </p:cNvPr>
          <p:cNvSpPr>
            <a:spLocks noGrp="1"/>
          </p:cNvSpPr>
          <p:nvPr>
            <p:ph type="body" sz="quarter" idx="30"/>
          </p:nvPr>
        </p:nvSpPr>
        <p:spPr>
          <a:xfrm>
            <a:off x="984551" y="5553849"/>
            <a:ext cx="6854523" cy="357384"/>
          </a:xfrm>
        </p:spPr>
        <p:txBody>
          <a:bodyPr/>
          <a:lstStyle/>
          <a:p>
            <a:r>
              <a:rPr lang="en-GB" sz="1600" b="0"/>
              <a:t>Establishing and maintaining communications within business teams about good information management practices to ensure it is embedded in business processes</a:t>
            </a:r>
          </a:p>
        </p:txBody>
      </p:sp>
      <p:pic>
        <p:nvPicPr>
          <p:cNvPr id="15" name="Picture Placeholder 14">
            <a:extLst>
              <a:ext uri="{FF2B5EF4-FFF2-40B4-BE49-F238E27FC236}">
                <a16:creationId xmlns:a16="http://schemas.microsoft.com/office/drawing/2014/main" id="{882264BC-26DF-E3DC-6A47-6F0576DF833B}"/>
              </a:ext>
              <a:ext uri="{C183D7F6-B498-43B3-948B-1728B52AA6E4}">
                <adec:decorative xmlns:adec="http://schemas.microsoft.com/office/drawing/2017/decorative" val="1"/>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27502" r="17875"/>
          <a:stretch>
            <a:fillRect/>
          </a:stretch>
        </p:blipFill>
        <p:spPr>
          <a:xfrm>
            <a:off x="8096250" y="1485900"/>
            <a:ext cx="3836988" cy="4583113"/>
          </a:xfrm>
        </p:spPr>
      </p:pic>
    </p:spTree>
    <p:extLst>
      <p:ext uri="{BB962C8B-B14F-4D97-AF65-F5344CB8AC3E}">
        <p14:creationId xmlns:p14="http://schemas.microsoft.com/office/powerpoint/2010/main" val="67921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a:xfrm>
            <a:off x="518318" y="535624"/>
            <a:ext cx="8529429" cy="550767"/>
          </a:xfrm>
        </p:spPr>
        <p:txBody>
          <a:bodyPr>
            <a:noAutofit/>
          </a:bodyPr>
          <a:lstStyle/>
          <a:p>
            <a:r>
              <a:rPr lang="en-GB" dirty="0"/>
              <a:t>Leading and fostering a culture that values, protects and uses information ethically (3)</a:t>
            </a:r>
          </a:p>
        </p:txBody>
      </p:sp>
      <p:sp>
        <p:nvSpPr>
          <p:cNvPr id="7" name="Text Placeholder 3">
            <a:extLst>
              <a:ext uri="{FF2B5EF4-FFF2-40B4-BE49-F238E27FC236}">
                <a16:creationId xmlns:a16="http://schemas.microsoft.com/office/drawing/2014/main" id="{50D160C2-2F92-E473-3519-FA018143A3D5}"/>
              </a:ext>
            </a:extLst>
          </p:cNvPr>
          <p:cNvSpPr txBox="1">
            <a:spLocks/>
          </p:cNvSpPr>
          <p:nvPr/>
        </p:nvSpPr>
        <p:spPr>
          <a:xfrm>
            <a:off x="517426" y="1460806"/>
            <a:ext cx="8351693" cy="372647"/>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Video </a:t>
            </a:r>
          </a:p>
        </p:txBody>
      </p:sp>
      <p:pic>
        <p:nvPicPr>
          <p:cNvPr id="10" name="Chapter 9. Leading and fostering a culture that values, protects and uses information ethically (final draft)-1080p-250725" descr="Chapter 9. Leading and fostering a culture that values, protects and uses information ethically Video">
            <a:hlinkClick r:id="" action="ppaction://media"/>
            <a:extLst>
              <a:ext uri="{FF2B5EF4-FFF2-40B4-BE49-F238E27FC236}">
                <a16:creationId xmlns:a16="http://schemas.microsoft.com/office/drawing/2014/main" id="{CB6A9D9A-B075-5EAC-1444-F2593D5C6C8C}"/>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61521" y="2175309"/>
            <a:ext cx="4637418" cy="2608447"/>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image to play the Video.</a:t>
            </a:r>
            <a:endParaRPr lang="en-US" dirty="0"/>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dirty="0"/>
          </a:p>
        </p:txBody>
      </p:sp>
    </p:spTree>
    <p:extLst>
      <p:ext uri="{BB962C8B-B14F-4D97-AF65-F5344CB8AC3E}">
        <p14:creationId xmlns:p14="http://schemas.microsoft.com/office/powerpoint/2010/main" val="129383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D47500"/>
                </a:solidFill>
                <a:effectLst/>
                <a:uLnTx/>
                <a:uFillTx/>
                <a:latin typeface="Arial"/>
                <a:ea typeface="+mn-ea"/>
                <a:cs typeface="+mn-cs"/>
              </a:rPr>
              <a:t>Please start chapter 10</a:t>
            </a:r>
          </a:p>
        </p:txBody>
      </p:sp>
    </p:spTree>
    <p:extLst>
      <p:ext uri="{BB962C8B-B14F-4D97-AF65-F5344CB8AC3E}">
        <p14:creationId xmlns:p14="http://schemas.microsoft.com/office/powerpoint/2010/main" val="406027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211DA6-48F6-4965-9064-A3A56CF17BBA}">
  <ds:schemaRefs>
    <ds:schemaRef ds:uri="http://purl.org/dc/terms/"/>
    <ds:schemaRef ds:uri="http://purl.org/dc/elements/1.1/"/>
    <ds:schemaRef ds:uri="http://schemas.microsoft.com/office/infopath/2007/PartnerControls"/>
    <ds:schemaRef ds:uri="5bf5b3fa-44b0-44d0-b245-b528099b91f4"/>
    <ds:schemaRef ds:uri="http://schemas.microsoft.com/office/2006/documentManagement/types"/>
    <ds:schemaRef ds:uri="a04dbe3e-63b4-48d2-9d03-f0eb0c7bc09d"/>
    <ds:schemaRef ds:uri="http://schemas.microsoft.com/office/2006/metadata/properties"/>
    <ds:schemaRef ds:uri="http://purl.org/dc/dcmitype/"/>
    <ds:schemaRef ds:uri="http://www.w3.org/XML/1998/namespace"/>
    <ds:schemaRef ds:uri="http://schemas.openxmlformats.org/package/2006/metadata/core-properties"/>
    <ds:schemaRef ds:uri="275f34ba-053b-4d3f-9c50-c6c886b5363a"/>
    <ds:schemaRef ds:uri="84f80d78-f0f8-41c0-b86f-e8b8b59e8285"/>
  </ds:schemaRefs>
</ds:datastoreItem>
</file>

<file path=customXml/itemProps2.xml><?xml version="1.0" encoding="utf-8"?>
<ds:datastoreItem xmlns:ds="http://schemas.openxmlformats.org/officeDocument/2006/customXml" ds:itemID="{59B3EE1D-5CF7-4E79-8862-2C6EB3AE879D}">
  <ds:schemaRefs>
    <ds:schemaRef ds:uri="http://schemas.microsoft.com/sharepoint/v3/contenttype/forms"/>
  </ds:schemaRefs>
</ds:datastoreItem>
</file>

<file path=customXml/itemProps3.xml><?xml version="1.0" encoding="utf-8"?>
<ds:datastoreItem xmlns:ds="http://schemas.openxmlformats.org/officeDocument/2006/customXml" ds:itemID="{A8B13747-B52D-4DBD-B30E-4B75227654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0</TotalTime>
  <Words>339</Words>
  <Application>Microsoft Office PowerPoint</Application>
  <PresentationFormat>Widescreen</PresentationFormat>
  <Paragraphs>20</Paragraphs>
  <Slides>5</Slides>
  <Notes>0</Notes>
  <HiddenSlides>0</HiddenSlides>
  <MMClips>1</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Government Skills Original Slides</vt:lpstr>
      <vt:lpstr>Government Skills Template</vt:lpstr>
      <vt:lpstr>Information Asset Owner Training</vt:lpstr>
      <vt:lpstr>Leading and fostering a culture that values, protects and uses information ethically (1)</vt:lpstr>
      <vt:lpstr>Leading and fostering a culture that values, protects and uses information ethically (2)</vt:lpstr>
      <vt:lpstr>Leading and fostering a culture that values, protects and uses information ethically (3)</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12</cp:revision>
  <dcterms:created xsi:type="dcterms:W3CDTF">2023-07-28T13:29:46Z</dcterms:created>
  <dcterms:modified xsi:type="dcterms:W3CDTF">2025-09-26T10:32:56Z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a8c884e4-1af4-4314-9007-1da53db5c354</vt:lpwstr>
  </property>
  <property fmtid="{D5CDD505-2E9C-101B-9397-08002B2CF9AE}" pid="4" name="MediaServiceImageTags">
    <vt:lpwstr/>
  </property>
</Properties>
</file>